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72"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73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108" d="100"/>
          <a:sy n="108" d="100"/>
        </p:scale>
        <p:origin x="-96" y="-24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24"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10/11/17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10/11/17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10/11/17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10/11/17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10/11/17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10/11/17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10/11/17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10/11/17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10/11/17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10/11/17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10/11/17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10/11/17</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205703-9E70-42C2-A407-8C8360A00320}"/>
              </a:ext>
            </a:extLst>
          </p:cNvPr>
          <p:cNvSpPr>
            <a:spLocks noGrp="1"/>
          </p:cNvSpPr>
          <p:nvPr>
            <p:ph type="ctrTitle"/>
          </p:nvPr>
        </p:nvSpPr>
        <p:spPr>
          <a:xfrm>
            <a:off x="1791952" y="3002124"/>
            <a:ext cx="7138360" cy="1341321"/>
          </a:xfrm>
        </p:spPr>
        <p:txBody>
          <a:bodyPr>
            <a:normAutofit/>
          </a:bodyPr>
          <a:lstStyle/>
          <a:p>
            <a:r>
              <a:rPr lang="en-US" sz="4400" dirty="0" smtClean="0"/>
              <a:t>Vasu Renganathan</a:t>
            </a:r>
            <a:br>
              <a:rPr lang="en-US" sz="4400" dirty="0" smtClean="0"/>
            </a:br>
            <a:r>
              <a:rPr lang="en-US" sz="4400" dirty="0" smtClean="0"/>
              <a:t>University of Pennsylvania</a:t>
            </a:r>
            <a:endParaRPr lang="en-US" sz="4400" dirty="0"/>
          </a:p>
        </p:txBody>
      </p:sp>
      <p:sp>
        <p:nvSpPr>
          <p:cNvPr id="3" name="Subtitle 2">
            <a:extLst>
              <a:ext uri="{FF2B5EF4-FFF2-40B4-BE49-F238E27FC236}">
                <a16:creationId xmlns="" xmlns:a16="http://schemas.microsoft.com/office/drawing/2014/main" id="{5CFE88F5-832F-4564-BB7E-AA85FA4CDD8A}"/>
              </a:ext>
            </a:extLst>
          </p:cNvPr>
          <p:cNvSpPr>
            <a:spLocks noGrp="1"/>
          </p:cNvSpPr>
          <p:nvPr>
            <p:ph type="subTitle" idx="1"/>
          </p:nvPr>
        </p:nvSpPr>
        <p:spPr>
          <a:xfrm>
            <a:off x="0" y="165506"/>
            <a:ext cx="7138360" cy="2537807"/>
          </a:xfrm>
          <a:solidFill>
            <a:srgbClr val="3366FF"/>
          </a:solidFill>
          <a:ln>
            <a:solidFill>
              <a:srgbClr val="FF6600"/>
            </a:solidFill>
          </a:ln>
        </p:spPr>
        <p:txBody>
          <a:bodyPr>
            <a:noAutofit/>
          </a:bodyPr>
          <a:lstStyle/>
          <a:p>
            <a:r>
              <a:rPr lang="en-US" sz="3600" dirty="0"/>
              <a:t>Exploring </a:t>
            </a:r>
            <a:r>
              <a:rPr lang="en-US" sz="3600" dirty="0" smtClean="0"/>
              <a:t>Inter-</a:t>
            </a:r>
            <a:r>
              <a:rPr lang="en-US" sz="3600" dirty="0" err="1" smtClean="0"/>
              <a:t>textuality</a:t>
            </a:r>
            <a:r>
              <a:rPr lang="en-US" sz="3600" dirty="0" smtClean="0"/>
              <a:t> </a:t>
            </a:r>
            <a:r>
              <a:rPr lang="en-US" sz="3600" dirty="0"/>
              <a:t>between Medieval Tamil Inscriptions and Bhakti literature </a:t>
            </a:r>
          </a:p>
        </p:txBody>
      </p:sp>
      <p:sp>
        <p:nvSpPr>
          <p:cNvPr id="4" name="TextBox 3"/>
          <p:cNvSpPr txBox="1"/>
          <p:nvPr/>
        </p:nvSpPr>
        <p:spPr>
          <a:xfrm>
            <a:off x="9113015" y="412176"/>
            <a:ext cx="2829714" cy="7294305"/>
          </a:xfrm>
          <a:prstGeom prst="rect">
            <a:avLst/>
          </a:prstGeom>
          <a:noFill/>
        </p:spPr>
        <p:txBody>
          <a:bodyPr wrap="square" rtlCol="0">
            <a:spAutoFit/>
          </a:bodyPr>
          <a:lstStyle/>
          <a:p>
            <a:pPr marL="285750" indent="-285750">
              <a:buFont typeface="Arial"/>
              <a:buChar char="•"/>
            </a:pPr>
            <a:r>
              <a:rPr lang="en-US" dirty="0" smtClean="0">
                <a:solidFill>
                  <a:srgbClr val="000090"/>
                </a:solidFill>
              </a:rPr>
              <a:t>Textual traditions of medieval Bhakti poems and Tamil Inscriptions</a:t>
            </a:r>
          </a:p>
          <a:p>
            <a:pPr marL="285750" indent="-285750">
              <a:buFont typeface="Arial"/>
              <a:buChar char="•"/>
            </a:pPr>
            <a:endParaRPr lang="en-US" dirty="0">
              <a:solidFill>
                <a:srgbClr val="000090"/>
              </a:solidFill>
            </a:endParaRPr>
          </a:p>
          <a:p>
            <a:pPr marL="285750" indent="-285750">
              <a:buFont typeface="Arial"/>
              <a:buChar char="•"/>
            </a:pPr>
            <a:r>
              <a:rPr lang="en-US" dirty="0" smtClean="0">
                <a:solidFill>
                  <a:srgbClr val="000090"/>
                </a:solidFill>
              </a:rPr>
              <a:t>Use of medieval Tamil in inscriptions</a:t>
            </a:r>
          </a:p>
          <a:p>
            <a:pPr marL="285750" indent="-285750">
              <a:buFont typeface="Arial"/>
              <a:buChar char="•"/>
            </a:pPr>
            <a:endParaRPr lang="en-US" dirty="0">
              <a:solidFill>
                <a:srgbClr val="000090"/>
              </a:solidFill>
            </a:endParaRPr>
          </a:p>
          <a:p>
            <a:pPr marL="285750" indent="-285750">
              <a:buFont typeface="Arial"/>
              <a:buChar char="•"/>
            </a:pPr>
            <a:r>
              <a:rPr lang="en-US" dirty="0" smtClean="0">
                <a:solidFill>
                  <a:srgbClr val="000090"/>
                </a:solidFill>
              </a:rPr>
              <a:t>Adaptations of Prosodic poems in Inscriptions</a:t>
            </a:r>
          </a:p>
          <a:p>
            <a:pPr marL="285750" indent="-285750">
              <a:buFont typeface="Arial"/>
              <a:buChar char="•"/>
            </a:pPr>
            <a:endParaRPr lang="en-US" dirty="0">
              <a:solidFill>
                <a:srgbClr val="000090"/>
              </a:solidFill>
            </a:endParaRPr>
          </a:p>
          <a:p>
            <a:pPr marL="285750" indent="-285750">
              <a:buFont typeface="Arial"/>
              <a:buChar char="•"/>
            </a:pPr>
            <a:r>
              <a:rPr lang="en-US" dirty="0" smtClean="0">
                <a:solidFill>
                  <a:srgbClr val="000090"/>
                </a:solidFill>
              </a:rPr>
              <a:t>Evolution of modern ritual traditions and inscriptional sources</a:t>
            </a:r>
          </a:p>
          <a:p>
            <a:pPr marL="285750" indent="-285750">
              <a:buFont typeface="Arial"/>
              <a:buChar char="•"/>
            </a:pPr>
            <a:endParaRPr lang="en-US" dirty="0">
              <a:solidFill>
                <a:srgbClr val="000090"/>
              </a:solidFill>
            </a:endParaRPr>
          </a:p>
          <a:p>
            <a:pPr marL="285750" indent="-285750">
              <a:buFont typeface="Arial"/>
              <a:buChar char="•"/>
            </a:pPr>
            <a:r>
              <a:rPr lang="en-US" dirty="0" err="1" smtClean="0">
                <a:solidFill>
                  <a:srgbClr val="000090"/>
                </a:solidFill>
              </a:rPr>
              <a:t>Patiyam</a:t>
            </a:r>
            <a:r>
              <a:rPr lang="en-US" dirty="0" smtClean="0">
                <a:solidFill>
                  <a:srgbClr val="000090"/>
                </a:solidFill>
              </a:rPr>
              <a:t> </a:t>
            </a:r>
            <a:r>
              <a:rPr lang="en-US" dirty="0" err="1" smtClean="0">
                <a:solidFill>
                  <a:srgbClr val="000090"/>
                </a:solidFill>
              </a:rPr>
              <a:t>pāṭutal</a:t>
            </a:r>
            <a:r>
              <a:rPr lang="en-US" dirty="0" smtClean="0">
                <a:solidFill>
                  <a:srgbClr val="000090"/>
                </a:solidFill>
              </a:rPr>
              <a:t> </a:t>
            </a:r>
            <a:r>
              <a:rPr lang="mr-IN" dirty="0" smtClean="0">
                <a:solidFill>
                  <a:srgbClr val="000090"/>
                </a:solidFill>
              </a:rPr>
              <a:t>–</a:t>
            </a:r>
            <a:r>
              <a:rPr lang="en-US" dirty="0" smtClean="0">
                <a:solidFill>
                  <a:srgbClr val="000090"/>
                </a:solidFill>
              </a:rPr>
              <a:t> link between medieval textual tradition and inscriptional Tamil</a:t>
            </a:r>
          </a:p>
          <a:p>
            <a:pPr marL="285750" indent="-285750">
              <a:buFont typeface="Arial"/>
              <a:buChar char="•"/>
            </a:pPr>
            <a:endParaRPr lang="en-US" dirty="0">
              <a:solidFill>
                <a:srgbClr val="000090"/>
              </a:solidFill>
            </a:endParaRPr>
          </a:p>
          <a:p>
            <a:endParaRPr lang="en-US" dirty="0" smtClean="0">
              <a:solidFill>
                <a:srgbClr val="000090"/>
              </a:solidFill>
            </a:endParaRPr>
          </a:p>
          <a:p>
            <a:pPr marL="285750" indent="-285750">
              <a:buFont typeface="Arial"/>
              <a:buChar char="•"/>
            </a:pPr>
            <a:endParaRPr lang="en-US" dirty="0">
              <a:solidFill>
                <a:srgbClr val="000090"/>
              </a:solidFill>
            </a:endParaRPr>
          </a:p>
          <a:p>
            <a:pPr marL="285750" indent="-285750">
              <a:buFont typeface="Arial"/>
              <a:buChar char="•"/>
            </a:pPr>
            <a:endParaRPr lang="en-US" dirty="0" smtClean="0">
              <a:solidFill>
                <a:srgbClr val="000090"/>
              </a:solidFill>
            </a:endParaRPr>
          </a:p>
          <a:p>
            <a:endParaRPr lang="en-US" dirty="0">
              <a:solidFill>
                <a:srgbClr val="000090"/>
              </a:solidFill>
            </a:endParaRPr>
          </a:p>
          <a:p>
            <a:endParaRPr lang="en-US" dirty="0" smtClean="0">
              <a:solidFill>
                <a:srgbClr val="000090"/>
              </a:solidFill>
            </a:endParaRPr>
          </a:p>
          <a:p>
            <a:endParaRPr lang="en-US" dirty="0">
              <a:solidFill>
                <a:srgbClr val="000090"/>
              </a:solidFill>
            </a:endParaRPr>
          </a:p>
        </p:txBody>
      </p:sp>
      <p:pic>
        <p:nvPicPr>
          <p:cNvPr id="6" name="Picture 5" descr="Screen Shot 2017-10-08 at 3.20.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722" y="4429745"/>
            <a:ext cx="1981200" cy="2997200"/>
          </a:xfrm>
          <a:prstGeom prst="rect">
            <a:avLst/>
          </a:prstGeom>
        </p:spPr>
      </p:pic>
      <p:sp>
        <p:nvSpPr>
          <p:cNvPr id="7" name="TextBox 6"/>
          <p:cNvSpPr txBox="1"/>
          <p:nvPr/>
        </p:nvSpPr>
        <p:spPr>
          <a:xfrm>
            <a:off x="1026836" y="5214850"/>
            <a:ext cx="9538775" cy="1754327"/>
          </a:xfrm>
          <a:prstGeom prst="rect">
            <a:avLst/>
          </a:prstGeom>
          <a:noFill/>
        </p:spPr>
        <p:txBody>
          <a:bodyPr wrap="square" rtlCol="0">
            <a:spAutoFit/>
          </a:bodyPr>
          <a:lstStyle/>
          <a:p>
            <a:r>
              <a:rPr lang="en-US" dirty="0" smtClean="0"/>
              <a:t>International Symposium</a:t>
            </a:r>
          </a:p>
          <a:p>
            <a:r>
              <a:rPr lang="en-US" dirty="0" smtClean="0"/>
              <a:t>South Indian Epigraphy and Art History</a:t>
            </a:r>
          </a:p>
          <a:p>
            <a:r>
              <a:rPr lang="en-US" dirty="0" err="1" smtClean="0"/>
              <a:t>Institut</a:t>
            </a:r>
            <a:r>
              <a:rPr lang="en-US" dirty="0" smtClean="0"/>
              <a:t> National </a:t>
            </a:r>
            <a:r>
              <a:rPr lang="en-US" dirty="0" err="1" smtClean="0"/>
              <a:t>d’Histoire</a:t>
            </a:r>
            <a:r>
              <a:rPr lang="en-US" dirty="0" smtClean="0"/>
              <a:t> de </a:t>
            </a:r>
            <a:r>
              <a:rPr lang="en-US" dirty="0" err="1" smtClean="0"/>
              <a:t>l’Art</a:t>
            </a:r>
            <a:r>
              <a:rPr lang="en-US" dirty="0" smtClean="0"/>
              <a:t>, </a:t>
            </a:r>
          </a:p>
          <a:p>
            <a:r>
              <a:rPr lang="en-US" dirty="0" smtClean="0"/>
              <a:t>12-13 October, 2017</a:t>
            </a:r>
          </a:p>
          <a:p>
            <a:r>
              <a:rPr lang="en-US" dirty="0" smtClean="0"/>
              <a:t>                                                  </a:t>
            </a:r>
            <a:r>
              <a:rPr lang="en-US" smtClean="0"/>
              <a:t> In </a:t>
            </a:r>
            <a:r>
              <a:rPr lang="en-US" dirty="0" smtClean="0"/>
              <a:t>Memory of Professor Noboru </a:t>
            </a:r>
            <a:r>
              <a:rPr lang="en-US" dirty="0" err="1" smtClean="0"/>
              <a:t>Karashima</a:t>
            </a:r>
            <a:endParaRPr lang="en-US" dirty="0" smtClean="0"/>
          </a:p>
          <a:p>
            <a:endParaRPr lang="en-US" dirty="0"/>
          </a:p>
        </p:txBody>
      </p:sp>
    </p:spTree>
    <p:extLst>
      <p:ext uri="{BB962C8B-B14F-4D97-AF65-F5344CB8AC3E}">
        <p14:creationId xmlns:p14="http://schemas.microsoft.com/office/powerpoint/2010/main" val="20764522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9 at 9.43.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169" y="108080"/>
            <a:ext cx="8629315" cy="4885191"/>
          </a:xfrm>
          <a:prstGeom prst="rect">
            <a:avLst/>
          </a:prstGeom>
        </p:spPr>
      </p:pic>
    </p:spTree>
    <p:extLst>
      <p:ext uri="{BB962C8B-B14F-4D97-AF65-F5344CB8AC3E}">
        <p14:creationId xmlns:p14="http://schemas.microsoft.com/office/powerpoint/2010/main" val="8781186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0-09 at 9.4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633" y="0"/>
            <a:ext cx="8142521" cy="5755659"/>
          </a:xfrm>
          <a:prstGeom prst="rect">
            <a:avLst/>
          </a:prstGeom>
        </p:spPr>
      </p:pic>
    </p:spTree>
    <p:extLst>
      <p:ext uri="{BB962C8B-B14F-4D97-AF65-F5344CB8AC3E}">
        <p14:creationId xmlns:p14="http://schemas.microsoft.com/office/powerpoint/2010/main" val="6910843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9 at 9.49.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114300"/>
            <a:ext cx="4953000" cy="6629400"/>
          </a:xfrm>
          <a:prstGeom prst="rect">
            <a:avLst/>
          </a:prstGeom>
        </p:spPr>
      </p:pic>
    </p:spTree>
    <p:extLst>
      <p:ext uri="{BB962C8B-B14F-4D97-AF65-F5344CB8AC3E}">
        <p14:creationId xmlns:p14="http://schemas.microsoft.com/office/powerpoint/2010/main" val="2026054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9 at 9.54.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74" y="-147588"/>
            <a:ext cx="7512123" cy="7173866"/>
          </a:xfrm>
          <a:prstGeom prst="rect">
            <a:avLst/>
          </a:prstGeom>
        </p:spPr>
      </p:pic>
      <p:sp>
        <p:nvSpPr>
          <p:cNvPr id="5" name="TextBox 4"/>
          <p:cNvSpPr txBox="1"/>
          <p:nvPr/>
        </p:nvSpPr>
        <p:spPr>
          <a:xfrm>
            <a:off x="8106608" y="1229407"/>
            <a:ext cx="3148066" cy="5509200"/>
          </a:xfrm>
          <a:prstGeom prst="rect">
            <a:avLst/>
          </a:prstGeom>
          <a:noFill/>
        </p:spPr>
        <p:txBody>
          <a:bodyPr wrap="square" rtlCol="0">
            <a:spAutoFit/>
          </a:bodyPr>
          <a:lstStyle/>
          <a:p>
            <a:r>
              <a:rPr lang="en-US" sz="3200" dirty="0" smtClean="0"/>
              <a:t>Medieval poem composed </a:t>
            </a:r>
            <a:r>
              <a:rPr lang="en-US" sz="3200" dirty="0"/>
              <a:t>on the </a:t>
            </a:r>
            <a:r>
              <a:rPr lang="en-US" sz="3200" dirty="0" err="1"/>
              <a:t>C</a:t>
            </a:r>
            <a:r>
              <a:rPr lang="en-US" sz="3200" dirty="0" err="1" smtClean="0"/>
              <a:t>irāmalai</a:t>
            </a:r>
            <a:r>
              <a:rPr lang="en-US" sz="3200" dirty="0" smtClean="0"/>
              <a:t> temple deity </a:t>
            </a:r>
          </a:p>
          <a:p>
            <a:endParaRPr lang="en-US" sz="3200" dirty="0"/>
          </a:p>
          <a:p>
            <a:r>
              <a:rPr lang="en-US" sz="3200" dirty="0" smtClean="0"/>
              <a:t>Poem without prosody  but written in inscriptional style!</a:t>
            </a:r>
          </a:p>
          <a:p>
            <a:r>
              <a:rPr lang="en-US" sz="3200" dirty="0" smtClean="0"/>
              <a:t>S.I.I. IV</a:t>
            </a:r>
          </a:p>
        </p:txBody>
      </p:sp>
    </p:spTree>
    <p:extLst>
      <p:ext uri="{BB962C8B-B14F-4D97-AF65-F5344CB8AC3E}">
        <p14:creationId xmlns:p14="http://schemas.microsoft.com/office/powerpoint/2010/main" val="41951805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9 at 9.5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23" y="-1"/>
            <a:ext cx="7774579" cy="6727967"/>
          </a:xfrm>
          <a:prstGeom prst="rect">
            <a:avLst/>
          </a:prstGeom>
        </p:spPr>
      </p:pic>
      <p:sp>
        <p:nvSpPr>
          <p:cNvPr id="5" name="TextBox 4"/>
          <p:cNvSpPr txBox="1"/>
          <p:nvPr/>
        </p:nvSpPr>
        <p:spPr>
          <a:xfrm>
            <a:off x="8984823" y="472849"/>
            <a:ext cx="2404961" cy="5632312"/>
          </a:xfrm>
          <a:prstGeom prst="rect">
            <a:avLst/>
          </a:prstGeom>
          <a:noFill/>
        </p:spPr>
        <p:txBody>
          <a:bodyPr wrap="square" rtlCol="0">
            <a:spAutoFit/>
          </a:bodyPr>
          <a:lstStyle/>
          <a:p>
            <a:r>
              <a:rPr lang="en-US" sz="3600" dirty="0" err="1"/>
              <a:t>cirāmalai</a:t>
            </a:r>
            <a:r>
              <a:rPr lang="en-US" sz="3600" dirty="0"/>
              <a:t> </a:t>
            </a:r>
            <a:r>
              <a:rPr lang="en-US" sz="3600" dirty="0" err="1"/>
              <a:t>mēl</a:t>
            </a:r>
            <a:r>
              <a:rPr lang="en-US" sz="3600" dirty="0"/>
              <a:t> </a:t>
            </a:r>
            <a:r>
              <a:rPr lang="en-US" sz="3600" dirty="0" err="1"/>
              <a:t>kalpatittāṉ</a:t>
            </a:r>
            <a:r>
              <a:rPr lang="en-US" sz="3600" dirty="0"/>
              <a:t> </a:t>
            </a:r>
            <a:r>
              <a:rPr lang="en-US" sz="3600" dirty="0" err="1"/>
              <a:t>coṉṉa</a:t>
            </a:r>
            <a:r>
              <a:rPr lang="en-US" sz="3600" dirty="0"/>
              <a:t> </a:t>
            </a:r>
            <a:r>
              <a:rPr lang="en-US" sz="3600" dirty="0" err="1" smtClean="0"/>
              <a:t>kavi</a:t>
            </a:r>
            <a:endParaRPr lang="en-US" sz="3600" dirty="0" smtClean="0"/>
          </a:p>
          <a:p>
            <a:endParaRPr lang="en-US" sz="3600" dirty="0"/>
          </a:p>
          <a:p>
            <a:r>
              <a:rPr lang="en-US" sz="3600" dirty="0" smtClean="0"/>
              <a:t>‘poem uttered by the scribe on </a:t>
            </a:r>
          </a:p>
          <a:p>
            <a:r>
              <a:rPr lang="en-US" sz="3600" dirty="0" err="1" smtClean="0"/>
              <a:t>Cirāmalai</a:t>
            </a:r>
            <a:r>
              <a:rPr lang="en-US" sz="3600" dirty="0" smtClean="0"/>
              <a:t>’ </a:t>
            </a:r>
            <a:endParaRPr lang="en-US" sz="3600" dirty="0"/>
          </a:p>
        </p:txBody>
      </p:sp>
    </p:spTree>
    <p:extLst>
      <p:ext uri="{BB962C8B-B14F-4D97-AF65-F5344CB8AC3E}">
        <p14:creationId xmlns:p14="http://schemas.microsoft.com/office/powerpoint/2010/main" val="33003080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9 at 10.21.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700" y="254000"/>
            <a:ext cx="8610600" cy="6350000"/>
          </a:xfrm>
          <a:prstGeom prst="rect">
            <a:avLst/>
          </a:prstGeom>
        </p:spPr>
      </p:pic>
    </p:spTree>
    <p:extLst>
      <p:ext uri="{BB962C8B-B14F-4D97-AF65-F5344CB8AC3E}">
        <p14:creationId xmlns:p14="http://schemas.microsoft.com/office/powerpoint/2010/main" val="13204409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9390" y="1236859"/>
            <a:ext cx="9834817" cy="5325777"/>
          </a:xfrm>
          <a:prstGeom prst="rect">
            <a:avLst/>
          </a:prstGeom>
          <a:noFill/>
        </p:spPr>
        <p:txBody>
          <a:bodyPr wrap="square" rtlCol="0">
            <a:spAutoFit/>
          </a:bodyPr>
          <a:lstStyle/>
          <a:p>
            <a:r>
              <a:rPr lang="en-GB" dirty="0"/>
              <a:t>Sanskrit, along with those from diverse other regions, such as the </a:t>
            </a:r>
            <a:r>
              <a:rPr lang="en-GB" dirty="0" err="1"/>
              <a:t>Kuccarar</a:t>
            </a:r>
            <a:r>
              <a:rPr lang="en-GB" dirty="0"/>
              <a:t>, </a:t>
            </a:r>
            <a:r>
              <a:rPr lang="en-GB" dirty="0" err="1"/>
              <a:t>Āriyar</a:t>
            </a:r>
            <a:r>
              <a:rPr lang="en-GB" dirty="0"/>
              <a:t>, </a:t>
            </a:r>
            <a:r>
              <a:rPr lang="en-GB" dirty="0" err="1"/>
              <a:t>Kōcalar</a:t>
            </a:r>
            <a:r>
              <a:rPr lang="en-GB" dirty="0"/>
              <a:t>, </a:t>
            </a:r>
            <a:r>
              <a:rPr lang="en-GB" dirty="0" err="1"/>
              <a:t>Koṅkaṇar</a:t>
            </a:r>
            <a:r>
              <a:rPr lang="en-GB" dirty="0"/>
              <a:t>, </a:t>
            </a:r>
            <a:r>
              <a:rPr lang="en-GB" dirty="0" err="1"/>
              <a:t>Vaccirar</a:t>
            </a:r>
            <a:r>
              <a:rPr lang="en-GB" dirty="0"/>
              <a:t>, </a:t>
            </a:r>
            <a:r>
              <a:rPr lang="en-GB" dirty="0" err="1"/>
              <a:t>Kāciyar</a:t>
            </a:r>
            <a:r>
              <a:rPr lang="en-GB" dirty="0"/>
              <a:t>, </a:t>
            </a:r>
            <a:r>
              <a:rPr lang="en-GB" dirty="0" err="1"/>
              <a:t>Cōṉakar</a:t>
            </a:r>
            <a:r>
              <a:rPr lang="en-GB" dirty="0"/>
              <a:t> and </a:t>
            </a:r>
            <a:r>
              <a:rPr lang="en-GB" dirty="0" err="1"/>
              <a:t>Vantiyar</a:t>
            </a:r>
            <a:r>
              <a:rPr lang="en-GB" dirty="0"/>
              <a:t>.</a:t>
            </a:r>
            <a:endParaRPr lang="en-US" dirty="0"/>
          </a:p>
          <a:p>
            <a:r>
              <a:rPr lang="en-GB" dirty="0"/>
              <a:t> </a:t>
            </a:r>
            <a:endParaRPr lang="en-US" dirty="0"/>
          </a:p>
          <a:p>
            <a:r>
              <a:rPr lang="en-GB" i="1" dirty="0" err="1"/>
              <a:t>Nāl</a:t>
            </a:r>
            <a:r>
              <a:rPr lang="en-GB" i="1" dirty="0"/>
              <a:t> </a:t>
            </a:r>
            <a:r>
              <a:rPr lang="en-GB" i="1" dirty="0" err="1"/>
              <a:t>vētat</a:t>
            </a:r>
            <a:r>
              <a:rPr lang="en-GB" i="1" dirty="0"/>
              <a:t> </a:t>
            </a:r>
            <a:r>
              <a:rPr lang="en-GB" i="1" dirty="0" err="1"/>
              <a:t>tarumaṟaiyo</a:t>
            </a:r>
            <a:r>
              <a:rPr lang="en-GB" i="1" dirty="0"/>
              <a:t> </a:t>
            </a:r>
            <a:r>
              <a:rPr lang="en-GB" i="1" dirty="0" err="1"/>
              <a:t>raivveḻvi</a:t>
            </a:r>
            <a:r>
              <a:rPr lang="en-GB" i="1" dirty="0"/>
              <a:t> </a:t>
            </a:r>
            <a:r>
              <a:rPr lang="en-GB" i="1" dirty="0" err="1"/>
              <a:t>yāṟaṅkamuṭaṉ</a:t>
            </a:r>
            <a:r>
              <a:rPr lang="en-GB" i="1" dirty="0"/>
              <a:t> </a:t>
            </a:r>
            <a:r>
              <a:rPr lang="en-GB" i="1" dirty="0" err="1"/>
              <a:t>ciṟappa</a:t>
            </a:r>
            <a:r>
              <a:rPr lang="en-GB" i="1" dirty="0"/>
              <a:t> </a:t>
            </a:r>
            <a:r>
              <a:rPr lang="en-GB" i="1" dirty="0" err="1"/>
              <a:t>varuntamiḻu</a:t>
            </a:r>
            <a:r>
              <a:rPr lang="en-GB" i="1" dirty="0"/>
              <a:t> </a:t>
            </a:r>
            <a:r>
              <a:rPr lang="en-GB" i="1" dirty="0" err="1"/>
              <a:t>māriyamu</a:t>
            </a:r>
            <a:r>
              <a:rPr lang="en-GB" i="1" dirty="0"/>
              <a:t> </a:t>
            </a:r>
            <a:r>
              <a:rPr lang="en-GB" i="1" dirty="0" err="1"/>
              <a:t>maṟu</a:t>
            </a:r>
            <a:r>
              <a:rPr lang="en-GB" i="1" dirty="0"/>
              <a:t> </a:t>
            </a:r>
            <a:r>
              <a:rPr lang="en-GB" i="1" dirty="0" err="1"/>
              <a:t>camaiyat</a:t>
            </a:r>
            <a:r>
              <a:rPr lang="en-GB" i="1" dirty="0"/>
              <a:t> </a:t>
            </a:r>
            <a:r>
              <a:rPr lang="en-GB" i="1" dirty="0" err="1"/>
              <a:t>taṟa</a:t>
            </a:r>
            <a:r>
              <a:rPr lang="en-GB" i="1" dirty="0"/>
              <a:t> </a:t>
            </a:r>
            <a:r>
              <a:rPr lang="en-GB" i="1" dirty="0" err="1"/>
              <a:t>neṟiyun</a:t>
            </a:r>
            <a:r>
              <a:rPr lang="en-GB" i="1" dirty="0"/>
              <a:t> </a:t>
            </a:r>
            <a:r>
              <a:rPr lang="en-GB" i="1" dirty="0" err="1"/>
              <a:t>tiruntu</a:t>
            </a:r>
            <a:r>
              <a:rPr lang="en-GB" i="1" dirty="0"/>
              <a:t> </a:t>
            </a:r>
            <a:r>
              <a:rPr lang="en-GB" i="1" dirty="0" err="1"/>
              <a:t>maṉuṉeṟiyun</a:t>
            </a:r>
            <a:r>
              <a:rPr lang="en-GB" i="1" dirty="0"/>
              <a:t> </a:t>
            </a:r>
            <a:r>
              <a:rPr lang="en-GB" i="1" dirty="0" err="1"/>
              <a:t>tiṟampātu</a:t>
            </a:r>
            <a:r>
              <a:rPr lang="en-GB" i="1" dirty="0"/>
              <a:t> </a:t>
            </a:r>
            <a:r>
              <a:rPr lang="en-GB" i="1" dirty="0" err="1"/>
              <a:t>taḻaittōṅkak</a:t>
            </a:r>
            <a:r>
              <a:rPr lang="en-GB" i="1" dirty="0"/>
              <a:t> </a:t>
            </a:r>
            <a:r>
              <a:rPr lang="en-GB" i="1" dirty="0" err="1"/>
              <a:t>kuccararumāriyarum</a:t>
            </a:r>
            <a:r>
              <a:rPr lang="en-GB" i="1" dirty="0"/>
              <a:t> </a:t>
            </a:r>
            <a:r>
              <a:rPr lang="en-GB" i="1" dirty="0" err="1"/>
              <a:t>kōcalaruṅ</a:t>
            </a:r>
            <a:r>
              <a:rPr lang="en-GB" i="1" dirty="0"/>
              <a:t> </a:t>
            </a:r>
            <a:r>
              <a:rPr lang="en-GB" i="1" dirty="0" err="1"/>
              <a:t>koṅkaṇarum</a:t>
            </a:r>
            <a:r>
              <a:rPr lang="en-GB" i="1" dirty="0"/>
              <a:t> </a:t>
            </a:r>
            <a:r>
              <a:rPr lang="en-GB" i="1" dirty="0" err="1"/>
              <a:t>vacciraruṅ</a:t>
            </a:r>
            <a:r>
              <a:rPr lang="en-GB" i="1" dirty="0"/>
              <a:t> </a:t>
            </a:r>
            <a:r>
              <a:rPr lang="en-GB" i="1" dirty="0" err="1"/>
              <a:t>kāciyaru</a:t>
            </a:r>
            <a:r>
              <a:rPr lang="en-GB" i="1" dirty="0"/>
              <a:t> </a:t>
            </a:r>
            <a:r>
              <a:rPr lang="en-GB" i="1" dirty="0" err="1"/>
              <a:t>māttararu</a:t>
            </a:r>
            <a:r>
              <a:rPr lang="en-GB" i="1" dirty="0"/>
              <a:t>....</a:t>
            </a:r>
            <a:r>
              <a:rPr lang="en-GB" i="1" dirty="0" err="1"/>
              <a:t>rumaṉaruñ</a:t>
            </a:r>
            <a:r>
              <a:rPr lang="en-GB" i="1" dirty="0"/>
              <a:t> </a:t>
            </a:r>
            <a:r>
              <a:rPr lang="en-GB" i="1" dirty="0" err="1"/>
              <a:t>cōṉaka</a:t>
            </a:r>
            <a:r>
              <a:rPr lang="en-GB" i="1" dirty="0"/>
              <a:t> </a:t>
            </a:r>
            <a:r>
              <a:rPr lang="en-GB" i="1" dirty="0" err="1"/>
              <a:t>vantiyaru</a:t>
            </a:r>
            <a:r>
              <a:rPr lang="en-GB" i="1" dirty="0"/>
              <a:t> </a:t>
            </a:r>
            <a:r>
              <a:rPr lang="en-GB" i="1" dirty="0" err="1"/>
              <a:t>mutalāya</a:t>
            </a:r>
            <a:r>
              <a:rPr lang="en-GB" i="1" dirty="0"/>
              <a:t> </a:t>
            </a:r>
            <a:r>
              <a:rPr lang="en-GB" i="1" dirty="0" err="1"/>
              <a:t>virunila</a:t>
            </a:r>
            <a:r>
              <a:rPr lang="en-GB" i="1" dirty="0"/>
              <a:t> </a:t>
            </a:r>
            <a:r>
              <a:rPr lang="en-GB" i="1" dirty="0" err="1"/>
              <a:t>māmuṭi</a:t>
            </a:r>
            <a:r>
              <a:rPr lang="en-GB" i="1" dirty="0"/>
              <a:t> </a:t>
            </a:r>
            <a:r>
              <a:rPr lang="en-GB" i="1" dirty="0" err="1"/>
              <a:t>vēnta</a:t>
            </a:r>
            <a:r>
              <a:rPr lang="en-GB" i="1" dirty="0"/>
              <a:t> </a:t>
            </a:r>
            <a:r>
              <a:rPr lang="en-GB" i="1" dirty="0" err="1"/>
              <a:t>riṟaiñci</a:t>
            </a:r>
            <a:r>
              <a:rPr lang="en-GB" i="1" dirty="0"/>
              <a:t> </a:t>
            </a:r>
            <a:r>
              <a:rPr lang="en-GB" i="1" dirty="0" err="1"/>
              <a:t>niṉṟu</a:t>
            </a:r>
            <a:r>
              <a:rPr lang="en-GB" i="1" dirty="0"/>
              <a:t> </a:t>
            </a:r>
            <a:r>
              <a:rPr lang="en-GB" i="1" dirty="0" err="1"/>
              <a:t>tiṟaikāṭṭavum</a:t>
            </a:r>
            <a:r>
              <a:rPr lang="en-GB" dirty="0"/>
              <a:t>. (S.I.I.5. No. 459: 4)</a:t>
            </a:r>
            <a:endParaRPr lang="en-US" dirty="0"/>
          </a:p>
          <a:p>
            <a:r>
              <a:rPr lang="en-GB" dirty="0"/>
              <a:t> </a:t>
            </a:r>
            <a:endParaRPr lang="en-US" dirty="0"/>
          </a:p>
          <a:p>
            <a:r>
              <a:rPr lang="en-GB" dirty="0"/>
              <a:t>Let the four </a:t>
            </a:r>
            <a:r>
              <a:rPr lang="en-GB" dirty="0" err="1"/>
              <a:t>Vēdas</a:t>
            </a:r>
            <a:r>
              <a:rPr lang="en-GB" dirty="0"/>
              <a:t> prosper, with all five types of fire ritual (</a:t>
            </a:r>
            <a:r>
              <a:rPr lang="en-GB" dirty="0" err="1"/>
              <a:t>Vēḷvi</a:t>
            </a:r>
            <a:r>
              <a:rPr lang="en-GB" dirty="0"/>
              <a:t>) in order; [let] the precious Tamil along with </a:t>
            </a:r>
            <a:r>
              <a:rPr lang="en-GB" dirty="0" err="1"/>
              <a:t>Āryam</a:t>
            </a:r>
            <a:r>
              <a:rPr lang="en-GB" dirty="0"/>
              <a:t> and other religious doctrines such as Manu’s prosper without fail. The kings of the </a:t>
            </a:r>
            <a:r>
              <a:rPr lang="en-GB" dirty="0" err="1"/>
              <a:t>Kuccarars</a:t>
            </a:r>
            <a:r>
              <a:rPr lang="en-GB" dirty="0"/>
              <a:t>, </a:t>
            </a:r>
            <a:r>
              <a:rPr lang="en-GB" dirty="0" err="1"/>
              <a:t>Āriyars</a:t>
            </a:r>
            <a:r>
              <a:rPr lang="en-GB" dirty="0"/>
              <a:t>, </a:t>
            </a:r>
            <a:r>
              <a:rPr lang="en-GB" dirty="0" err="1"/>
              <a:t>Kōcalars</a:t>
            </a:r>
            <a:r>
              <a:rPr lang="en-GB" dirty="0"/>
              <a:t>, </a:t>
            </a:r>
            <a:r>
              <a:rPr lang="en-GB" dirty="0" err="1"/>
              <a:t>Koṅkaṇars</a:t>
            </a:r>
            <a:r>
              <a:rPr lang="en-GB" dirty="0"/>
              <a:t>, </a:t>
            </a:r>
            <a:r>
              <a:rPr lang="en-GB" dirty="0" err="1"/>
              <a:t>Vaccirars</a:t>
            </a:r>
            <a:r>
              <a:rPr lang="en-GB" dirty="0"/>
              <a:t>, </a:t>
            </a:r>
            <a:r>
              <a:rPr lang="en-GB" dirty="0" err="1"/>
              <a:t>Kāciyars</a:t>
            </a:r>
            <a:r>
              <a:rPr lang="en-GB" dirty="0"/>
              <a:t>, </a:t>
            </a:r>
            <a:r>
              <a:rPr lang="en-GB" dirty="0" err="1"/>
              <a:t>Cōṉakars</a:t>
            </a:r>
            <a:r>
              <a:rPr lang="en-GB" dirty="0"/>
              <a:t> and </a:t>
            </a:r>
            <a:r>
              <a:rPr lang="en-GB" dirty="0" err="1"/>
              <a:t>Vantiyars</a:t>
            </a:r>
            <a:r>
              <a:rPr lang="en-GB" dirty="0"/>
              <a:t>, who belong to two regions, should also achieve great prosperity and richness.</a:t>
            </a:r>
            <a:endParaRPr lang="en-US" dirty="0"/>
          </a:p>
          <a:p>
            <a:r>
              <a:rPr lang="en-GB" dirty="0"/>
              <a:t> </a:t>
            </a:r>
            <a:endParaRPr lang="en-US" dirty="0"/>
          </a:p>
          <a:p>
            <a:r>
              <a:rPr lang="en-GB" dirty="0"/>
              <a:t>It can be inferred from this inscription that the religious rituals of diverse doctrines were treated equally during the medieval period, with no contest over their relative domination or power.  </a:t>
            </a:r>
            <a:endParaRPr lang="en-GB" dirty="0" smtClean="0"/>
          </a:p>
          <a:p>
            <a:endParaRPr lang="en-GB" dirty="0"/>
          </a:p>
          <a:p>
            <a:endParaRPr lang="en-GB" dirty="0" smtClean="0"/>
          </a:p>
          <a:p>
            <a:r>
              <a:rPr lang="en-GB" dirty="0" smtClean="0"/>
              <a:t>Therefore</a:t>
            </a:r>
            <a:r>
              <a:rPr lang="en-GB" dirty="0"/>
              <a:t>, conflict between the diverse belief systems must have </a:t>
            </a:r>
            <a:r>
              <a:rPr lang="en-GB" dirty="0" smtClean="0"/>
              <a:t>arisen within the textual traditions of medieval poems but not within the textual traditions of inscriptions.</a:t>
            </a:r>
            <a:endParaRPr lang="en-US" dirty="0"/>
          </a:p>
        </p:txBody>
      </p:sp>
      <p:sp>
        <p:nvSpPr>
          <p:cNvPr id="6" name="TextBox 5"/>
          <p:cNvSpPr txBox="1"/>
          <p:nvPr/>
        </p:nvSpPr>
        <p:spPr>
          <a:xfrm>
            <a:off x="162437" y="147683"/>
            <a:ext cx="10322129" cy="1077218"/>
          </a:xfrm>
          <a:prstGeom prst="rect">
            <a:avLst/>
          </a:prstGeom>
          <a:solidFill>
            <a:srgbClr val="FFFF00"/>
          </a:solidFill>
          <a:ln>
            <a:solidFill>
              <a:srgbClr val="0000FF"/>
            </a:solidFill>
          </a:ln>
        </p:spPr>
        <p:txBody>
          <a:bodyPr wrap="square" rtlCol="0">
            <a:spAutoFit/>
          </a:bodyPr>
          <a:lstStyle/>
          <a:p>
            <a:pPr algn="ctr"/>
            <a:r>
              <a:rPr lang="en-US" sz="3200" dirty="0" smtClean="0">
                <a:solidFill>
                  <a:srgbClr val="000090"/>
                </a:solidFill>
              </a:rPr>
              <a:t>Diverse doctrines: the textual traditions of inscriptions and medieval poems</a:t>
            </a:r>
            <a:endParaRPr lang="en-US" sz="3200" dirty="0">
              <a:solidFill>
                <a:srgbClr val="000090"/>
              </a:solidFill>
            </a:endParaRPr>
          </a:p>
        </p:txBody>
      </p:sp>
    </p:spTree>
    <p:extLst>
      <p:ext uri="{BB962C8B-B14F-4D97-AF65-F5344CB8AC3E}">
        <p14:creationId xmlns:p14="http://schemas.microsoft.com/office/powerpoint/2010/main" val="11322417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ankyo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048" y="525890"/>
            <a:ext cx="7649304" cy="6119444"/>
          </a:xfrm>
          <a:prstGeom prst="rect">
            <a:avLst/>
          </a:prstGeom>
        </p:spPr>
      </p:pic>
    </p:spTree>
    <p:extLst>
      <p:ext uri="{BB962C8B-B14F-4D97-AF65-F5344CB8AC3E}">
        <p14:creationId xmlns:p14="http://schemas.microsoft.com/office/powerpoint/2010/main" val="11016291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176000" cy="1077229"/>
          </a:xfrm>
          <a:solidFill>
            <a:srgbClr val="1F2D29"/>
          </a:solidFill>
        </p:spPr>
        <p:txBody>
          <a:bodyPr>
            <a:normAutofit fontScale="90000"/>
          </a:bodyPr>
          <a:lstStyle/>
          <a:p>
            <a:r>
              <a:rPr lang="en-US" dirty="0" smtClean="0"/>
              <a:t>Establishment of </a:t>
            </a:r>
            <a:r>
              <a:rPr lang="en-GB" dirty="0" err="1"/>
              <a:t>Mūvāyira</a:t>
            </a:r>
            <a:r>
              <a:rPr lang="en-GB" dirty="0"/>
              <a:t> </a:t>
            </a:r>
            <a:r>
              <a:rPr lang="en-GB" dirty="0" err="1" smtClean="0"/>
              <a:t>Viḷākam</a:t>
            </a:r>
            <a:r>
              <a:rPr lang="en-GB" dirty="0"/>
              <a:t>, ‘3,000 </a:t>
            </a:r>
            <a:r>
              <a:rPr lang="en-GB" dirty="0" smtClean="0"/>
              <a:t>Regions of </a:t>
            </a:r>
            <a:r>
              <a:rPr lang="en-GB" dirty="0" err="1" smtClean="0"/>
              <a:t>Thillai</a:t>
            </a:r>
            <a:r>
              <a:rPr lang="en-GB" dirty="0" smtClean="0"/>
              <a:t>’</a:t>
            </a:r>
            <a:br>
              <a:rPr lang="en-GB" dirty="0" smtClean="0"/>
            </a:br>
            <a:r>
              <a:rPr lang="en-GB" dirty="0" smtClean="0"/>
              <a:t>SII 8. 43.6</a:t>
            </a:r>
            <a:r>
              <a:rPr lang="en-US" dirty="0" smtClean="0"/>
              <a:t>  </a:t>
            </a:r>
            <a:endParaRPr lang="en-US" dirty="0"/>
          </a:p>
        </p:txBody>
      </p:sp>
      <p:pic>
        <p:nvPicPr>
          <p:cNvPr id="8" name="Picture 7" descr="Screen Shot 2016-07-17 at 8.3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955" y="1224798"/>
            <a:ext cx="8928100" cy="2095500"/>
          </a:xfrm>
          <a:prstGeom prst="rect">
            <a:avLst/>
          </a:prstGeom>
        </p:spPr>
      </p:pic>
      <p:sp>
        <p:nvSpPr>
          <p:cNvPr id="9" name="TextBox 8"/>
          <p:cNvSpPr txBox="1"/>
          <p:nvPr/>
        </p:nvSpPr>
        <p:spPr>
          <a:xfrm>
            <a:off x="2083892" y="3489104"/>
            <a:ext cx="8162937" cy="1200329"/>
          </a:xfrm>
          <a:prstGeom prst="rect">
            <a:avLst/>
          </a:prstGeom>
          <a:noFill/>
        </p:spPr>
        <p:txBody>
          <a:bodyPr wrap="square" rtlCol="0">
            <a:spAutoFit/>
          </a:bodyPr>
          <a:lstStyle/>
          <a:p>
            <a:r>
              <a:rPr lang="en-US" dirty="0" smtClean="0"/>
              <a:t>“</a:t>
            </a:r>
            <a:r>
              <a:rPr lang="mr-IN" dirty="0" smtClean="0"/>
              <a:t>…</a:t>
            </a:r>
            <a:r>
              <a:rPr lang="en-US" dirty="0"/>
              <a:t>a</a:t>
            </a:r>
            <a:r>
              <a:rPr lang="en-US" dirty="0" smtClean="0"/>
              <a:t>ll the proceedings of the land mass covering the eastern side of the town can be owned and officially documented under the name of </a:t>
            </a:r>
            <a:r>
              <a:rPr lang="en-US" dirty="0" err="1" smtClean="0"/>
              <a:t>Thillai</a:t>
            </a:r>
            <a:r>
              <a:rPr lang="en-US" dirty="0" smtClean="0"/>
              <a:t> </a:t>
            </a:r>
            <a:r>
              <a:rPr lang="en-GB" dirty="0" err="1"/>
              <a:t>Mūvāyira</a:t>
            </a:r>
            <a:r>
              <a:rPr lang="en-GB" dirty="0"/>
              <a:t> </a:t>
            </a:r>
            <a:r>
              <a:rPr lang="en-GB" dirty="0" err="1" smtClean="0"/>
              <a:t>Viḷākam</a:t>
            </a:r>
            <a:r>
              <a:rPr lang="en-GB" dirty="0" smtClean="0"/>
              <a:t> ‘3000 regions of </a:t>
            </a:r>
            <a:r>
              <a:rPr lang="en-GB" dirty="0" err="1" smtClean="0"/>
              <a:t>Thillai</a:t>
            </a:r>
            <a:r>
              <a:rPr lang="en-GB" dirty="0" smtClean="0"/>
              <a:t>’.  We hereby authorize them to get it inscribed in the sacred building</a:t>
            </a:r>
            <a:r>
              <a:rPr lang="mr-IN" dirty="0" smtClean="0"/>
              <a:t>…</a:t>
            </a:r>
            <a:r>
              <a:rPr lang="en-US" dirty="0" smtClean="0"/>
              <a:t>”</a:t>
            </a:r>
            <a:endParaRPr lang="en-US" dirty="0"/>
          </a:p>
        </p:txBody>
      </p:sp>
    </p:spTree>
    <p:extLst>
      <p:ext uri="{BB962C8B-B14F-4D97-AF65-F5344CB8AC3E}">
        <p14:creationId xmlns:p14="http://schemas.microsoft.com/office/powerpoint/2010/main" val="12103098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268" y="711294"/>
            <a:ext cx="10261871" cy="1324859"/>
          </a:xfrm>
          <a:solidFill>
            <a:schemeClr val="bg2"/>
          </a:solidFill>
          <a:ln>
            <a:solidFill>
              <a:srgbClr val="FFFF00"/>
            </a:solidFill>
          </a:ln>
        </p:spPr>
        <p:txBody>
          <a:bodyPr>
            <a:noAutofit/>
          </a:bodyPr>
          <a:lstStyle/>
          <a:p>
            <a:r>
              <a:rPr lang="en-US" sz="4000" dirty="0" smtClean="0">
                <a:solidFill>
                  <a:srgbClr val="CCFFCC"/>
                </a:solidFill>
              </a:rPr>
              <a:t>Appointment of 48 </a:t>
            </a:r>
            <a:r>
              <a:rPr lang="en-GB" sz="4400" i="1" dirty="0" err="1" smtClean="0">
                <a:solidFill>
                  <a:srgbClr val="CCFFCC"/>
                </a:solidFill>
              </a:rPr>
              <a:t>Piṭārarkaḷ</a:t>
            </a:r>
            <a:r>
              <a:rPr lang="en-GB" sz="4400" i="1" dirty="0" smtClean="0">
                <a:solidFill>
                  <a:srgbClr val="CCFFCC"/>
                </a:solidFill>
              </a:rPr>
              <a:t> and the custom of </a:t>
            </a:r>
            <a:r>
              <a:rPr lang="en-GB" sz="4400" i="1" dirty="0" err="1" smtClean="0">
                <a:solidFill>
                  <a:srgbClr val="D773FD"/>
                </a:solidFill>
              </a:rPr>
              <a:t>tiruppatiyam</a:t>
            </a:r>
            <a:r>
              <a:rPr lang="en-GB" sz="4400" i="1" dirty="0" smtClean="0">
                <a:solidFill>
                  <a:srgbClr val="D773FD"/>
                </a:solidFill>
              </a:rPr>
              <a:t> </a:t>
            </a:r>
            <a:r>
              <a:rPr lang="en-GB" sz="4400" i="1" dirty="0" err="1" smtClean="0">
                <a:solidFill>
                  <a:srgbClr val="D773FD"/>
                </a:solidFill>
              </a:rPr>
              <a:t>viṇṇappañceyyal</a:t>
            </a:r>
            <a:r>
              <a:rPr lang="en-GB" sz="4400" i="1" dirty="0" smtClean="0">
                <a:solidFill>
                  <a:srgbClr val="CCFFCC"/>
                </a:solidFill>
              </a:rPr>
              <a:t>  </a:t>
            </a:r>
            <a:r>
              <a:rPr lang="en-US" sz="4000" dirty="0" smtClean="0">
                <a:solidFill>
                  <a:srgbClr val="CCFFCC"/>
                </a:solidFill>
              </a:rPr>
              <a:t> </a:t>
            </a:r>
            <a:endParaRPr lang="en-US" sz="4000" dirty="0">
              <a:solidFill>
                <a:srgbClr val="CCFFCC"/>
              </a:solidFill>
            </a:endParaRPr>
          </a:p>
        </p:txBody>
      </p:sp>
      <p:sp>
        <p:nvSpPr>
          <p:cNvPr id="7" name="Rectangle 6"/>
          <p:cNvSpPr/>
          <p:nvPr/>
        </p:nvSpPr>
        <p:spPr>
          <a:xfrm>
            <a:off x="1738631" y="2860325"/>
            <a:ext cx="9334355" cy="3693319"/>
          </a:xfrm>
          <a:prstGeom prst="rect">
            <a:avLst/>
          </a:prstGeom>
        </p:spPr>
        <p:txBody>
          <a:bodyPr wrap="square">
            <a:spAutoFit/>
          </a:bodyPr>
          <a:lstStyle/>
          <a:p>
            <a:r>
              <a:rPr lang="en-GB" sz="2400" i="1" dirty="0">
                <a:solidFill>
                  <a:srgbClr val="FFFF00"/>
                </a:solidFill>
              </a:rPr>
              <a:t>…</a:t>
            </a:r>
            <a:r>
              <a:rPr lang="en-GB" sz="2400" i="1" dirty="0" err="1">
                <a:solidFill>
                  <a:srgbClr val="FFFF00"/>
                </a:solidFill>
              </a:rPr>
              <a:t>rājarāja</a:t>
            </a:r>
            <a:r>
              <a:rPr lang="en-GB" sz="2400" i="1" dirty="0">
                <a:solidFill>
                  <a:srgbClr val="FFFF00"/>
                </a:solidFill>
              </a:rPr>
              <a:t> </a:t>
            </a:r>
            <a:r>
              <a:rPr lang="en-GB" sz="2400" i="1" dirty="0" err="1">
                <a:solidFill>
                  <a:srgbClr val="FFFF00"/>
                </a:solidFill>
              </a:rPr>
              <a:t>tēvarkku</a:t>
            </a:r>
            <a:r>
              <a:rPr lang="en-GB" sz="2400" i="1" dirty="0">
                <a:solidFill>
                  <a:srgbClr val="FFFF00"/>
                </a:solidFill>
              </a:rPr>
              <a:t> </a:t>
            </a:r>
            <a:r>
              <a:rPr lang="en-GB" sz="2400" i="1" dirty="0" err="1">
                <a:solidFill>
                  <a:srgbClr val="FFFF00"/>
                </a:solidFill>
              </a:rPr>
              <a:t>yāṇṭu</a:t>
            </a:r>
            <a:r>
              <a:rPr lang="en-GB" sz="2400" i="1" dirty="0">
                <a:solidFill>
                  <a:srgbClr val="FFFF00"/>
                </a:solidFill>
              </a:rPr>
              <a:t> </a:t>
            </a:r>
            <a:r>
              <a:rPr lang="en-GB" sz="2400" i="1" dirty="0" err="1">
                <a:solidFill>
                  <a:srgbClr val="FFFF00"/>
                </a:solidFill>
              </a:rPr>
              <a:t>irupattoṉpatāvatu</a:t>
            </a:r>
            <a:r>
              <a:rPr lang="en-GB" sz="2400" i="1" dirty="0">
                <a:solidFill>
                  <a:srgbClr val="FFFF00"/>
                </a:solidFill>
              </a:rPr>
              <a:t> </a:t>
            </a:r>
            <a:r>
              <a:rPr lang="en-GB" sz="2400" i="1" dirty="0" err="1">
                <a:solidFill>
                  <a:srgbClr val="FFFF00"/>
                </a:solidFill>
              </a:rPr>
              <a:t>varai</a:t>
            </a:r>
            <a:r>
              <a:rPr lang="en-GB" sz="2400" i="1" dirty="0">
                <a:solidFill>
                  <a:srgbClr val="FFFF00"/>
                </a:solidFill>
              </a:rPr>
              <a:t> </a:t>
            </a:r>
            <a:r>
              <a:rPr lang="en-GB" sz="2400" i="1" dirty="0" err="1">
                <a:solidFill>
                  <a:srgbClr val="FFFF00"/>
                </a:solidFill>
              </a:rPr>
              <a:t>uṭaiyār</a:t>
            </a:r>
            <a:r>
              <a:rPr lang="en-GB" sz="2400" i="1" dirty="0">
                <a:solidFill>
                  <a:srgbClr val="FFFF00"/>
                </a:solidFill>
              </a:rPr>
              <a:t> </a:t>
            </a:r>
            <a:r>
              <a:rPr lang="en-GB" sz="2400" i="1" dirty="0" err="1">
                <a:solidFill>
                  <a:srgbClr val="FFFF00"/>
                </a:solidFill>
              </a:rPr>
              <a:t>rājarājīsvarasrī</a:t>
            </a:r>
            <a:r>
              <a:rPr lang="en-GB" sz="2400" i="1" dirty="0">
                <a:solidFill>
                  <a:srgbClr val="FFFF00"/>
                </a:solidFill>
              </a:rPr>
              <a:t> </a:t>
            </a:r>
            <a:r>
              <a:rPr lang="en-GB" sz="2400" i="1" dirty="0" err="1">
                <a:solidFill>
                  <a:srgbClr val="FFFF00"/>
                </a:solidFill>
              </a:rPr>
              <a:t>uṭaiyārkkut</a:t>
            </a:r>
            <a:r>
              <a:rPr lang="en-GB" sz="2400" i="1" dirty="0">
                <a:solidFill>
                  <a:srgbClr val="FFFF00"/>
                </a:solidFill>
              </a:rPr>
              <a:t> </a:t>
            </a:r>
            <a:r>
              <a:rPr lang="en-GB" sz="2400" i="1" dirty="0" err="1">
                <a:solidFill>
                  <a:srgbClr val="FFFF00"/>
                </a:solidFill>
              </a:rPr>
              <a:t>tiruppatiyam</a:t>
            </a:r>
            <a:r>
              <a:rPr lang="en-GB" sz="2400" i="1" dirty="0">
                <a:solidFill>
                  <a:srgbClr val="FFFF00"/>
                </a:solidFill>
              </a:rPr>
              <a:t> </a:t>
            </a:r>
            <a:r>
              <a:rPr lang="en-GB" sz="2400" i="1" dirty="0" err="1">
                <a:solidFill>
                  <a:srgbClr val="FFFF00"/>
                </a:solidFill>
              </a:rPr>
              <a:t>viṇṇappañceyya</a:t>
            </a:r>
            <a:r>
              <a:rPr lang="en-GB" sz="2400" i="1" dirty="0">
                <a:solidFill>
                  <a:srgbClr val="FFFF00"/>
                </a:solidFill>
              </a:rPr>
              <a:t> </a:t>
            </a:r>
            <a:r>
              <a:rPr lang="en-GB" sz="2400" i="1" dirty="0" err="1">
                <a:solidFill>
                  <a:srgbClr val="FFFF00"/>
                </a:solidFill>
              </a:rPr>
              <a:t>uṭaiyār</a:t>
            </a:r>
            <a:r>
              <a:rPr lang="en-GB" sz="2400" i="1" dirty="0">
                <a:solidFill>
                  <a:srgbClr val="FFFF00"/>
                </a:solidFill>
              </a:rPr>
              <a:t> </a:t>
            </a:r>
            <a:r>
              <a:rPr lang="en-GB" sz="2400" i="1" dirty="0" err="1">
                <a:solidFill>
                  <a:srgbClr val="FFFF00"/>
                </a:solidFill>
              </a:rPr>
              <a:t>rārājatēvar</a:t>
            </a:r>
            <a:r>
              <a:rPr lang="en-GB" sz="2400" i="1" dirty="0">
                <a:solidFill>
                  <a:srgbClr val="FFFF00"/>
                </a:solidFill>
              </a:rPr>
              <a:t> </a:t>
            </a:r>
            <a:r>
              <a:rPr lang="en-GB" sz="2400" i="1" dirty="0" err="1">
                <a:solidFill>
                  <a:srgbClr val="FFFF00"/>
                </a:solidFill>
              </a:rPr>
              <a:t>kuṭutta</a:t>
            </a:r>
            <a:r>
              <a:rPr lang="en-GB" sz="2400" i="1" dirty="0">
                <a:solidFill>
                  <a:srgbClr val="FFFF00"/>
                </a:solidFill>
              </a:rPr>
              <a:t>  </a:t>
            </a:r>
            <a:r>
              <a:rPr lang="en-GB" sz="2400" i="1" dirty="0" err="1" smtClean="0">
                <a:solidFill>
                  <a:srgbClr val="FFFF00"/>
                </a:solidFill>
              </a:rPr>
              <a:t>piṭārarkaḷ</a:t>
            </a:r>
            <a:r>
              <a:rPr lang="en-GB" sz="2400" i="1" dirty="0" smtClean="0">
                <a:solidFill>
                  <a:srgbClr val="FFFF00"/>
                </a:solidFill>
              </a:rPr>
              <a:t> </a:t>
            </a:r>
            <a:r>
              <a:rPr lang="en-GB" sz="2400" i="1" dirty="0" err="1">
                <a:solidFill>
                  <a:srgbClr val="FFFF00"/>
                </a:solidFill>
              </a:rPr>
              <a:t>nāṟpatteṇmarum</a:t>
            </a:r>
            <a:r>
              <a:rPr lang="en-GB" sz="2400" i="1" dirty="0">
                <a:solidFill>
                  <a:srgbClr val="FFFF00"/>
                </a:solidFill>
              </a:rPr>
              <a:t> </a:t>
            </a:r>
            <a:r>
              <a:rPr lang="en-GB" sz="2400" i="1" dirty="0" err="1">
                <a:solidFill>
                  <a:srgbClr val="FFFF00"/>
                </a:solidFill>
              </a:rPr>
              <a:t>ivarkaḷilē</a:t>
            </a:r>
            <a:r>
              <a:rPr lang="en-GB" sz="2400" i="1" dirty="0">
                <a:solidFill>
                  <a:srgbClr val="FFFF00"/>
                </a:solidFill>
              </a:rPr>
              <a:t> </a:t>
            </a:r>
            <a:r>
              <a:rPr lang="en-GB" sz="2400" i="1" dirty="0" err="1">
                <a:solidFill>
                  <a:srgbClr val="FFFF00"/>
                </a:solidFill>
              </a:rPr>
              <a:t>nilaiyāy</a:t>
            </a:r>
            <a:r>
              <a:rPr lang="en-GB" sz="2400" i="1" dirty="0">
                <a:solidFill>
                  <a:srgbClr val="FFFF00"/>
                </a:solidFill>
              </a:rPr>
              <a:t> </a:t>
            </a:r>
            <a:r>
              <a:rPr lang="en-GB" sz="2400" i="1" dirty="0" err="1">
                <a:solidFill>
                  <a:srgbClr val="FFFF00"/>
                </a:solidFill>
              </a:rPr>
              <a:t>uṭukkai</a:t>
            </a:r>
            <a:r>
              <a:rPr lang="en-GB" sz="2400" i="1" dirty="0">
                <a:solidFill>
                  <a:srgbClr val="FFFF00"/>
                </a:solidFill>
              </a:rPr>
              <a:t> </a:t>
            </a:r>
            <a:r>
              <a:rPr lang="en-GB" sz="2400" i="1" dirty="0" err="1">
                <a:solidFill>
                  <a:srgbClr val="FFFF00"/>
                </a:solidFill>
              </a:rPr>
              <a:t>vācippāṉ</a:t>
            </a:r>
            <a:r>
              <a:rPr lang="en-GB" sz="2400" i="1" dirty="0">
                <a:solidFill>
                  <a:srgbClr val="FFFF00"/>
                </a:solidFill>
              </a:rPr>
              <a:t> </a:t>
            </a:r>
            <a:r>
              <a:rPr lang="en-GB" sz="2400" i="1" dirty="0" err="1">
                <a:solidFill>
                  <a:srgbClr val="FFFF00"/>
                </a:solidFill>
              </a:rPr>
              <a:t>oruvaṉum</a:t>
            </a:r>
            <a:r>
              <a:rPr lang="en-GB" sz="2400" i="1" dirty="0">
                <a:solidFill>
                  <a:srgbClr val="FFFF00"/>
                </a:solidFill>
              </a:rPr>
              <a:t> </a:t>
            </a:r>
            <a:r>
              <a:rPr lang="en-GB" sz="2400" i="1" dirty="0" err="1">
                <a:solidFill>
                  <a:srgbClr val="FFFF00"/>
                </a:solidFill>
              </a:rPr>
              <a:t>ivarkaḷilē</a:t>
            </a:r>
            <a:r>
              <a:rPr lang="en-GB" sz="2400" i="1" dirty="0">
                <a:solidFill>
                  <a:srgbClr val="FFFF00"/>
                </a:solidFill>
              </a:rPr>
              <a:t> </a:t>
            </a:r>
            <a:r>
              <a:rPr lang="en-GB" sz="2400" i="1" dirty="0" err="1">
                <a:solidFill>
                  <a:srgbClr val="FFFF00"/>
                </a:solidFill>
              </a:rPr>
              <a:t>koṭṭimattaḷam</a:t>
            </a:r>
            <a:r>
              <a:rPr lang="en-GB" sz="2400" i="1" dirty="0">
                <a:solidFill>
                  <a:srgbClr val="FFFF00"/>
                </a:solidFill>
              </a:rPr>
              <a:t> </a:t>
            </a:r>
            <a:r>
              <a:rPr lang="en-GB" sz="2400" i="1" dirty="0" err="1">
                <a:solidFill>
                  <a:srgbClr val="FFFF00"/>
                </a:solidFill>
              </a:rPr>
              <a:t>vācippāṉ</a:t>
            </a:r>
            <a:r>
              <a:rPr lang="en-GB" sz="2400" i="1" dirty="0">
                <a:solidFill>
                  <a:srgbClr val="FFFF00"/>
                </a:solidFill>
              </a:rPr>
              <a:t> </a:t>
            </a:r>
            <a:r>
              <a:rPr lang="en-GB" sz="2400" i="1" dirty="0" err="1">
                <a:solidFill>
                  <a:srgbClr val="FFFF00"/>
                </a:solidFill>
              </a:rPr>
              <a:t>oruvaṉum</a:t>
            </a:r>
            <a:r>
              <a:rPr lang="en-GB" sz="2400" i="1" dirty="0">
                <a:solidFill>
                  <a:srgbClr val="FFFF00"/>
                </a:solidFill>
              </a:rPr>
              <a:t> </a:t>
            </a:r>
            <a:r>
              <a:rPr lang="en-GB" sz="2400" i="1" dirty="0" err="1">
                <a:solidFill>
                  <a:srgbClr val="FFFF00"/>
                </a:solidFill>
              </a:rPr>
              <a:t>āka</a:t>
            </a:r>
            <a:r>
              <a:rPr lang="en-GB" sz="2400" i="1" dirty="0">
                <a:solidFill>
                  <a:srgbClr val="FFFF00"/>
                </a:solidFill>
              </a:rPr>
              <a:t> </a:t>
            </a:r>
            <a:r>
              <a:rPr lang="en-GB" sz="2400" i="1" dirty="0" err="1">
                <a:solidFill>
                  <a:srgbClr val="FFFF00"/>
                </a:solidFill>
              </a:rPr>
              <a:t>aimpatiṉmarukkuppērāl</a:t>
            </a:r>
            <a:r>
              <a:rPr lang="en-GB" sz="2400" i="1" dirty="0">
                <a:solidFill>
                  <a:srgbClr val="FFFF00"/>
                </a:solidFill>
              </a:rPr>
              <a:t> </a:t>
            </a:r>
            <a:r>
              <a:rPr lang="en-GB" sz="2400" i="1" dirty="0" err="1">
                <a:solidFill>
                  <a:srgbClr val="FFFF00"/>
                </a:solidFill>
              </a:rPr>
              <a:t>nicatam</a:t>
            </a:r>
            <a:r>
              <a:rPr lang="en-GB" sz="2400" i="1" dirty="0">
                <a:solidFill>
                  <a:srgbClr val="FFFF00"/>
                </a:solidFill>
              </a:rPr>
              <a:t> </a:t>
            </a:r>
            <a:r>
              <a:rPr lang="en-GB" sz="2400" i="1" dirty="0" err="1">
                <a:solidFill>
                  <a:srgbClr val="FFFF00"/>
                </a:solidFill>
              </a:rPr>
              <a:t>nellu</a:t>
            </a:r>
            <a:r>
              <a:rPr lang="en-GB" sz="2400" i="1" dirty="0">
                <a:solidFill>
                  <a:srgbClr val="FFFF00"/>
                </a:solidFill>
              </a:rPr>
              <a:t> </a:t>
            </a:r>
            <a:r>
              <a:rPr lang="en-GB" sz="2400" i="1" dirty="0" err="1">
                <a:solidFill>
                  <a:srgbClr val="FFFF00"/>
                </a:solidFill>
              </a:rPr>
              <a:t>mukkuṟuṇi</a:t>
            </a:r>
            <a:r>
              <a:rPr lang="en-GB" sz="2400" i="1" dirty="0">
                <a:solidFill>
                  <a:srgbClr val="FFFF00"/>
                </a:solidFill>
              </a:rPr>
              <a:t>… </a:t>
            </a:r>
            <a:r>
              <a:rPr lang="en-GB" sz="2400" dirty="0">
                <a:solidFill>
                  <a:srgbClr val="FFFF00"/>
                </a:solidFill>
              </a:rPr>
              <a:t>(</a:t>
            </a:r>
            <a:r>
              <a:rPr lang="en-GB" sz="2400" dirty="0" smtClean="0">
                <a:solidFill>
                  <a:srgbClr val="FFFF00"/>
                </a:solidFill>
              </a:rPr>
              <a:t>S.I.I</a:t>
            </a:r>
            <a:r>
              <a:rPr lang="en-GB" sz="2400" dirty="0">
                <a:solidFill>
                  <a:srgbClr val="FFFF00"/>
                </a:solidFill>
              </a:rPr>
              <a:t>.2 No. 65).</a:t>
            </a:r>
            <a:endParaRPr lang="en-US" sz="2400" dirty="0">
              <a:solidFill>
                <a:srgbClr val="FFFF00"/>
              </a:solidFill>
            </a:endParaRPr>
          </a:p>
          <a:p>
            <a:r>
              <a:rPr lang="en-GB" dirty="0"/>
              <a:t> </a:t>
            </a:r>
            <a:endParaRPr lang="en-US" dirty="0"/>
          </a:p>
          <a:p>
            <a:r>
              <a:rPr lang="en-GB" dirty="0"/>
              <a:t>King </a:t>
            </a:r>
            <a:r>
              <a:rPr lang="en-GB" dirty="0" err="1"/>
              <a:t>Rajaraja</a:t>
            </a:r>
            <a:r>
              <a:rPr lang="en-GB" dirty="0"/>
              <a:t> </a:t>
            </a:r>
            <a:r>
              <a:rPr lang="en-GB" dirty="0" err="1"/>
              <a:t>Devar’s</a:t>
            </a:r>
            <a:r>
              <a:rPr lang="en-GB" dirty="0"/>
              <a:t> order in his 29th </a:t>
            </a:r>
            <a:r>
              <a:rPr lang="en-GB" dirty="0" err="1"/>
              <a:t>regnal</a:t>
            </a:r>
            <a:r>
              <a:rPr lang="en-GB" dirty="0"/>
              <a:t> year is hereby to perform the </a:t>
            </a:r>
            <a:r>
              <a:rPr lang="en-GB" i="1" dirty="0" err="1"/>
              <a:t>Tiruppatiyam</a:t>
            </a:r>
            <a:r>
              <a:rPr lang="en-GB" dirty="0"/>
              <a:t> to </a:t>
            </a:r>
            <a:r>
              <a:rPr lang="en-GB" dirty="0" err="1"/>
              <a:t>Rajarajiisvarasri</a:t>
            </a:r>
            <a:r>
              <a:rPr lang="en-GB" dirty="0"/>
              <a:t> </a:t>
            </a:r>
            <a:r>
              <a:rPr lang="en-GB" dirty="0" err="1"/>
              <a:t>Udaiyar</a:t>
            </a:r>
            <a:r>
              <a:rPr lang="en-GB" dirty="0"/>
              <a:t>.  All of the 48 men [</a:t>
            </a:r>
            <a:r>
              <a:rPr lang="en-GB" i="1" dirty="0" err="1"/>
              <a:t>piṭārarkaḷ</a:t>
            </a:r>
            <a:r>
              <a:rPr lang="en-GB" dirty="0"/>
              <a:t>] who perform the </a:t>
            </a:r>
            <a:r>
              <a:rPr lang="en-GB" i="1" dirty="0" err="1"/>
              <a:t>Tiruppatiyam</a:t>
            </a:r>
            <a:r>
              <a:rPr lang="en-GB" dirty="0"/>
              <a:t>, as well as the one who plays the hand drum and the one who plays the stick drum, totalling 50 people, must be offered three quarters of the paddy.</a:t>
            </a:r>
            <a:endParaRPr lang="en-US" dirty="0"/>
          </a:p>
        </p:txBody>
      </p:sp>
    </p:spTree>
    <p:extLst>
      <p:ext uri="{BB962C8B-B14F-4D97-AF65-F5344CB8AC3E}">
        <p14:creationId xmlns:p14="http://schemas.microsoft.com/office/powerpoint/2010/main" val="34030391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899" y="364213"/>
            <a:ext cx="10039918" cy="1250885"/>
          </a:xfrm>
          <a:solidFill>
            <a:schemeClr val="bg1"/>
          </a:solidFill>
          <a:ln>
            <a:solidFill>
              <a:srgbClr val="FFFF00"/>
            </a:solidFill>
          </a:ln>
        </p:spPr>
        <p:txBody>
          <a:bodyPr>
            <a:normAutofit fontScale="90000"/>
          </a:bodyPr>
          <a:lstStyle/>
          <a:p>
            <a:r>
              <a:rPr lang="en-US" dirty="0" smtClean="0"/>
              <a:t>Perpetual establishments for </a:t>
            </a:r>
            <a:r>
              <a:rPr lang="en-GB" sz="3600" i="1" dirty="0" err="1" smtClean="0">
                <a:solidFill>
                  <a:srgbClr val="D773FD"/>
                </a:solidFill>
              </a:rPr>
              <a:t>Tiruppatiyam</a:t>
            </a:r>
            <a:r>
              <a:rPr lang="en-GB" sz="3600" i="1" dirty="0" smtClean="0">
                <a:solidFill>
                  <a:srgbClr val="D773FD"/>
                </a:solidFill>
              </a:rPr>
              <a:t> </a:t>
            </a:r>
            <a:r>
              <a:rPr lang="en-GB" sz="3600" i="1" dirty="0" err="1">
                <a:solidFill>
                  <a:srgbClr val="D773FD"/>
                </a:solidFill>
              </a:rPr>
              <a:t>viṇṇappañceyyal</a:t>
            </a:r>
            <a:r>
              <a:rPr lang="en-GB" sz="3600" i="1" dirty="0">
                <a:solidFill>
                  <a:srgbClr val="CCFFCC"/>
                </a:solidFill>
              </a:rPr>
              <a:t> </a:t>
            </a:r>
            <a:r>
              <a:rPr lang="en-GB" sz="3600" i="1" dirty="0" smtClean="0">
                <a:solidFill>
                  <a:srgbClr val="CCFFCC"/>
                </a:solidFill>
              </a:rPr>
              <a:t> and the appointment  of  </a:t>
            </a:r>
            <a:r>
              <a:rPr lang="en-GB" sz="3600" i="1" dirty="0" err="1" smtClean="0">
                <a:solidFill>
                  <a:srgbClr val="CCFFCC"/>
                </a:solidFill>
              </a:rPr>
              <a:t>Piṭārarka</a:t>
            </a:r>
            <a:r>
              <a:rPr lang="en-GB" sz="3600" i="1" dirty="0" err="1">
                <a:solidFill>
                  <a:srgbClr val="CCFFCC"/>
                </a:solidFill>
              </a:rPr>
              <a:t>ḷ</a:t>
            </a:r>
            <a:r>
              <a:rPr lang="en-US" dirty="0" smtClean="0"/>
              <a:t> </a:t>
            </a:r>
            <a:endParaRPr lang="en-US" dirty="0"/>
          </a:p>
        </p:txBody>
      </p:sp>
      <p:sp>
        <p:nvSpPr>
          <p:cNvPr id="5" name="TextBox 4"/>
          <p:cNvSpPr txBox="1"/>
          <p:nvPr/>
        </p:nvSpPr>
        <p:spPr>
          <a:xfrm>
            <a:off x="1319387" y="1972638"/>
            <a:ext cx="9272702" cy="369332"/>
          </a:xfrm>
          <a:prstGeom prst="rect">
            <a:avLst/>
          </a:prstGeom>
          <a:noFill/>
        </p:spPr>
        <p:txBody>
          <a:bodyPr wrap="square" rtlCol="0">
            <a:spAutoFit/>
          </a:bodyPr>
          <a:lstStyle/>
          <a:p>
            <a:endParaRPr lang="en-US" dirty="0"/>
          </a:p>
        </p:txBody>
      </p:sp>
      <p:sp>
        <p:nvSpPr>
          <p:cNvPr id="6" name="Rectangle 5"/>
          <p:cNvSpPr/>
          <p:nvPr/>
        </p:nvSpPr>
        <p:spPr>
          <a:xfrm>
            <a:off x="1072773" y="2227942"/>
            <a:ext cx="10098860" cy="3785652"/>
          </a:xfrm>
          <a:prstGeom prst="rect">
            <a:avLst/>
          </a:prstGeom>
        </p:spPr>
        <p:txBody>
          <a:bodyPr wrap="square">
            <a:spAutoFit/>
          </a:bodyPr>
          <a:lstStyle/>
          <a:p>
            <a:r>
              <a:rPr lang="en-GB" i="1" dirty="0" err="1"/>
              <a:t>Ivarkaḷil</a:t>
            </a:r>
            <a:r>
              <a:rPr lang="en-GB" i="1" dirty="0"/>
              <a:t> </a:t>
            </a:r>
            <a:r>
              <a:rPr lang="en-GB" i="1" dirty="0" err="1"/>
              <a:t>cettārkkum</a:t>
            </a:r>
            <a:r>
              <a:rPr lang="en-GB" i="1" dirty="0"/>
              <a:t> </a:t>
            </a:r>
            <a:r>
              <a:rPr lang="en-GB" i="1" dirty="0" err="1"/>
              <a:t>aṉātēcam</a:t>
            </a:r>
            <a:r>
              <a:rPr lang="en-GB" i="1" dirty="0"/>
              <a:t> </a:t>
            </a:r>
            <a:r>
              <a:rPr lang="en-GB" i="1" dirty="0" err="1"/>
              <a:t>poṉārkkuntalaimāṟu</a:t>
            </a:r>
            <a:r>
              <a:rPr lang="en-GB" i="1" dirty="0"/>
              <a:t> </a:t>
            </a:r>
            <a:r>
              <a:rPr lang="en-GB" i="1" dirty="0" err="1"/>
              <a:t>avvavarkku</a:t>
            </a:r>
            <a:r>
              <a:rPr lang="en-GB" i="1" dirty="0"/>
              <a:t> </a:t>
            </a:r>
            <a:r>
              <a:rPr lang="en-GB" i="1" dirty="0" err="1"/>
              <a:t>aṭutta</a:t>
            </a:r>
            <a:r>
              <a:rPr lang="en-GB" i="1" dirty="0"/>
              <a:t> </a:t>
            </a:r>
            <a:r>
              <a:rPr lang="en-GB" i="1" dirty="0" err="1"/>
              <a:t>muṟai</a:t>
            </a:r>
            <a:r>
              <a:rPr lang="en-GB" i="1" dirty="0"/>
              <a:t> </a:t>
            </a:r>
            <a:r>
              <a:rPr lang="en-GB" i="1" dirty="0" err="1"/>
              <a:t>kaṭavār</a:t>
            </a:r>
            <a:r>
              <a:rPr lang="en-GB" i="1" dirty="0"/>
              <a:t> </a:t>
            </a:r>
            <a:r>
              <a:rPr lang="en-GB" i="1" dirty="0" err="1"/>
              <a:t>annelluppeṟṟut</a:t>
            </a:r>
            <a:r>
              <a:rPr lang="en-GB" i="1" dirty="0"/>
              <a:t> </a:t>
            </a:r>
            <a:r>
              <a:rPr lang="en-GB" i="1" dirty="0" err="1"/>
              <a:t>tiruppatiyam</a:t>
            </a:r>
            <a:r>
              <a:rPr lang="en-GB" i="1" dirty="0"/>
              <a:t> </a:t>
            </a:r>
            <a:r>
              <a:rPr lang="en-GB" i="1" dirty="0" err="1"/>
              <a:t>viṇṇappañceyyavum</a:t>
            </a:r>
            <a:r>
              <a:rPr lang="en-GB" i="1" dirty="0"/>
              <a:t> </a:t>
            </a:r>
            <a:r>
              <a:rPr lang="en-GB" i="1" dirty="0" err="1"/>
              <a:t>avvavarkku</a:t>
            </a:r>
            <a:r>
              <a:rPr lang="en-GB" i="1" dirty="0"/>
              <a:t> </a:t>
            </a:r>
            <a:r>
              <a:rPr lang="en-GB" i="1" dirty="0" err="1"/>
              <a:t>aṭutta</a:t>
            </a:r>
            <a:r>
              <a:rPr lang="en-GB" i="1" dirty="0"/>
              <a:t> </a:t>
            </a:r>
            <a:r>
              <a:rPr lang="en-GB" i="1" dirty="0" err="1"/>
              <a:t>muṟai</a:t>
            </a:r>
            <a:r>
              <a:rPr lang="en-GB" i="1" dirty="0"/>
              <a:t> </a:t>
            </a:r>
            <a:r>
              <a:rPr lang="en-GB" i="1" dirty="0" err="1"/>
              <a:t>kaṭavār</a:t>
            </a:r>
            <a:r>
              <a:rPr lang="en-GB" i="1" dirty="0"/>
              <a:t> </a:t>
            </a:r>
            <a:r>
              <a:rPr lang="en-GB" i="1" dirty="0" err="1"/>
              <a:t>tāntām</a:t>
            </a:r>
            <a:r>
              <a:rPr lang="en-GB" i="1" dirty="0"/>
              <a:t> </a:t>
            </a:r>
            <a:r>
              <a:rPr lang="en-GB" i="1" dirty="0" err="1"/>
              <a:t>yogyarī</a:t>
            </a:r>
            <a:r>
              <a:rPr lang="en-GB" i="1" dirty="0"/>
              <a:t> </a:t>
            </a:r>
            <a:r>
              <a:rPr lang="en-GB" i="1" dirty="0" err="1"/>
              <a:t>allātu</a:t>
            </a:r>
            <a:r>
              <a:rPr lang="en-GB" i="1" dirty="0"/>
              <a:t> </a:t>
            </a:r>
            <a:r>
              <a:rPr lang="en-GB" i="1" dirty="0" err="1"/>
              <a:t>viṭil</a:t>
            </a:r>
            <a:r>
              <a:rPr lang="en-GB" i="1" dirty="0"/>
              <a:t> </a:t>
            </a:r>
            <a:r>
              <a:rPr lang="en-GB" i="1" dirty="0" err="1"/>
              <a:t>yogyarāyiruppārai</a:t>
            </a:r>
            <a:r>
              <a:rPr lang="en-GB" i="1" dirty="0"/>
              <a:t> </a:t>
            </a:r>
            <a:r>
              <a:rPr lang="en-GB" i="1" dirty="0" err="1"/>
              <a:t>āḷiṭṭut</a:t>
            </a:r>
            <a:r>
              <a:rPr lang="en-GB" i="1" dirty="0"/>
              <a:t> </a:t>
            </a:r>
            <a:r>
              <a:rPr lang="en-GB" i="1" dirty="0" err="1"/>
              <a:t>tiruppatiyam</a:t>
            </a:r>
            <a:r>
              <a:rPr lang="en-GB" i="1" dirty="0"/>
              <a:t> </a:t>
            </a:r>
            <a:r>
              <a:rPr lang="en-GB" i="1" dirty="0" err="1"/>
              <a:t>viṇṇappañceyvittu</a:t>
            </a:r>
            <a:r>
              <a:rPr lang="en-GB" i="1" dirty="0"/>
              <a:t> </a:t>
            </a:r>
            <a:r>
              <a:rPr lang="en-GB" i="1" dirty="0" err="1"/>
              <a:t>annelluppeṟavum</a:t>
            </a:r>
            <a:r>
              <a:rPr lang="en-GB" i="1" dirty="0"/>
              <a:t> </a:t>
            </a:r>
            <a:r>
              <a:rPr lang="en-GB" i="1" dirty="0" err="1"/>
              <a:t>avvavarkku</a:t>
            </a:r>
            <a:r>
              <a:rPr lang="en-GB" i="1" dirty="0"/>
              <a:t> </a:t>
            </a:r>
            <a:r>
              <a:rPr lang="en-GB" i="1" dirty="0" err="1"/>
              <a:t>aṭutta</a:t>
            </a:r>
            <a:r>
              <a:rPr lang="en-GB" i="1" dirty="0"/>
              <a:t> </a:t>
            </a:r>
            <a:r>
              <a:rPr lang="en-GB" i="1" dirty="0" err="1"/>
              <a:t>muṟai</a:t>
            </a:r>
            <a:r>
              <a:rPr lang="en-GB" i="1" dirty="0"/>
              <a:t> </a:t>
            </a:r>
            <a:r>
              <a:rPr lang="en-GB" i="1" dirty="0" err="1"/>
              <a:t>kaṭavārinṟiyoḻiyil</a:t>
            </a:r>
            <a:r>
              <a:rPr lang="en-GB" i="1" dirty="0"/>
              <a:t> anta </a:t>
            </a:r>
            <a:r>
              <a:rPr lang="en-GB" i="1" dirty="0" err="1"/>
              <a:t>niyāyattāre</a:t>
            </a:r>
            <a:r>
              <a:rPr lang="en-GB" i="1" dirty="0"/>
              <a:t> </a:t>
            </a:r>
            <a:r>
              <a:rPr lang="en-GB" i="1" dirty="0" err="1"/>
              <a:t>yogyarāyiruppāraittiruppatiyam</a:t>
            </a:r>
            <a:r>
              <a:rPr lang="en-GB" i="1" dirty="0"/>
              <a:t> </a:t>
            </a:r>
            <a:r>
              <a:rPr lang="en-GB" dirty="0"/>
              <a:t>‘</a:t>
            </a:r>
            <a:r>
              <a:rPr lang="en-GB" dirty="0" err="1"/>
              <a:t>V</a:t>
            </a:r>
            <a:r>
              <a:rPr lang="en-GB" i="1" dirty="0" err="1"/>
              <a:t>iṇṇappañceyya</a:t>
            </a:r>
            <a:r>
              <a:rPr lang="en-GB" i="1" dirty="0"/>
              <a:t> </a:t>
            </a:r>
            <a:r>
              <a:rPr lang="en-GB" i="1" dirty="0" err="1"/>
              <a:t>iṭṭu</a:t>
            </a:r>
            <a:r>
              <a:rPr lang="en-GB" i="1" dirty="0"/>
              <a:t> </a:t>
            </a:r>
            <a:r>
              <a:rPr lang="en-GB" i="1" dirty="0" err="1"/>
              <a:t>iṭṭa</a:t>
            </a:r>
            <a:r>
              <a:rPr lang="en-GB" i="1" dirty="0"/>
              <a:t> </a:t>
            </a:r>
            <a:r>
              <a:rPr lang="en-GB" i="1" dirty="0" err="1"/>
              <a:t>avaṉe</a:t>
            </a:r>
            <a:r>
              <a:rPr lang="en-GB" i="1" dirty="0"/>
              <a:t> </a:t>
            </a:r>
            <a:r>
              <a:rPr lang="en-GB" i="1" dirty="0" err="1"/>
              <a:t>avvavar</a:t>
            </a:r>
            <a:r>
              <a:rPr lang="en-GB" i="1" dirty="0"/>
              <a:t> </a:t>
            </a:r>
            <a:r>
              <a:rPr lang="en-GB" i="1" dirty="0" err="1"/>
              <a:t>peṟumpaṭi</a:t>
            </a:r>
            <a:r>
              <a:rPr lang="en-GB" i="1" dirty="0"/>
              <a:t> </a:t>
            </a:r>
            <a:r>
              <a:rPr lang="en-GB" i="1" dirty="0" err="1"/>
              <a:t>nellup</a:t>
            </a:r>
            <a:r>
              <a:rPr lang="en-GB" i="1" dirty="0"/>
              <a:t> </a:t>
            </a:r>
            <a:r>
              <a:rPr lang="en-GB" i="1" dirty="0" err="1"/>
              <a:t>peṟavum</a:t>
            </a:r>
            <a:r>
              <a:rPr lang="en-GB" i="1" dirty="0"/>
              <a:t> </a:t>
            </a:r>
            <a:r>
              <a:rPr lang="en-GB" i="1" dirty="0" err="1"/>
              <a:t>āka</a:t>
            </a:r>
            <a:r>
              <a:rPr lang="en-GB" i="1" dirty="0"/>
              <a:t> </a:t>
            </a:r>
            <a:r>
              <a:rPr lang="en-GB" i="1" dirty="0" err="1"/>
              <a:t>ippaṭi</a:t>
            </a:r>
            <a:r>
              <a:rPr lang="en-GB" i="1" dirty="0"/>
              <a:t> </a:t>
            </a:r>
            <a:r>
              <a:rPr lang="en-GB" i="1" dirty="0" err="1"/>
              <a:t>uṭaiyār</a:t>
            </a:r>
            <a:r>
              <a:rPr lang="en-GB" i="1" dirty="0"/>
              <a:t> </a:t>
            </a:r>
            <a:r>
              <a:rPr lang="en-GB" i="1" dirty="0" err="1"/>
              <a:t>srīrājarājatēvar</a:t>
            </a:r>
            <a:r>
              <a:rPr lang="en-GB" i="1" dirty="0"/>
              <a:t> </a:t>
            </a:r>
            <a:r>
              <a:rPr lang="en-GB" i="1" dirty="0" err="1"/>
              <a:t>tiruvāymoḻintaruḷiṉapaṭi</a:t>
            </a:r>
            <a:r>
              <a:rPr lang="en-GB" i="1" dirty="0"/>
              <a:t> </a:t>
            </a:r>
            <a:r>
              <a:rPr lang="en-GB" i="1" dirty="0" err="1"/>
              <a:t>kallil</a:t>
            </a:r>
            <a:r>
              <a:rPr lang="en-GB" i="1" dirty="0"/>
              <a:t> </a:t>
            </a:r>
            <a:r>
              <a:rPr lang="en-GB" i="1" dirty="0" err="1"/>
              <a:t>veṭṭiyatu</a:t>
            </a:r>
            <a:r>
              <a:rPr lang="en-GB" i="1" dirty="0"/>
              <a:t>. </a:t>
            </a:r>
            <a:r>
              <a:rPr lang="en-GB" dirty="0" smtClean="0"/>
              <a:t>(</a:t>
            </a:r>
            <a:r>
              <a:rPr lang="en-GB" dirty="0">
                <a:solidFill>
                  <a:srgbClr val="FFFF00"/>
                </a:solidFill>
              </a:rPr>
              <a:t>S.I.I.2 No. 65</a:t>
            </a:r>
            <a:r>
              <a:rPr lang="en-GB" dirty="0" smtClean="0"/>
              <a:t>.</a:t>
            </a:r>
            <a:r>
              <a:rPr lang="en-GB" dirty="0"/>
              <a:t>)</a:t>
            </a:r>
            <a:endParaRPr lang="en-US" dirty="0"/>
          </a:p>
          <a:p>
            <a:r>
              <a:rPr lang="en-GB" dirty="0"/>
              <a:t> </a:t>
            </a:r>
            <a:endParaRPr lang="en-US" dirty="0"/>
          </a:p>
          <a:p>
            <a:r>
              <a:rPr lang="en-GB" dirty="0"/>
              <a:t>Among these, aside from those who are dead and those who have left the town, subsequent generations of people who chant Tamil </a:t>
            </a:r>
            <a:r>
              <a:rPr lang="en-GB" dirty="0" err="1"/>
              <a:t>Śaivā</a:t>
            </a:r>
            <a:r>
              <a:rPr lang="en-GB" dirty="0"/>
              <a:t> hymns should be offered the aforementioned amount of paddy.  In the case of a lack of subsequent generations capable of [chanting Tamil </a:t>
            </a:r>
            <a:r>
              <a:rPr lang="en-GB" dirty="0" err="1"/>
              <a:t>Śaivā</a:t>
            </a:r>
            <a:r>
              <a:rPr lang="en-GB" dirty="0"/>
              <a:t> hymns], the people in charge should appoint those who are able to chant hymns and offer them the same amount of paddy.  This is the writing made on stone by the order of </a:t>
            </a:r>
            <a:r>
              <a:rPr lang="en-GB" dirty="0" err="1"/>
              <a:t>Udaiyar</a:t>
            </a:r>
            <a:r>
              <a:rPr lang="en-GB" dirty="0"/>
              <a:t> Sri Raja Raja </a:t>
            </a:r>
            <a:r>
              <a:rPr lang="en-GB" dirty="0" err="1"/>
              <a:t>Tevar</a:t>
            </a:r>
            <a:r>
              <a:rPr lang="en-GB" dirty="0"/>
              <a:t>.</a:t>
            </a:r>
            <a:endParaRPr lang="en-US" dirty="0"/>
          </a:p>
        </p:txBody>
      </p:sp>
    </p:spTree>
    <p:extLst>
      <p:ext uri="{BB962C8B-B14F-4D97-AF65-F5344CB8AC3E}">
        <p14:creationId xmlns:p14="http://schemas.microsoft.com/office/powerpoint/2010/main" val="39683861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09 at 9.20.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43" y="711200"/>
            <a:ext cx="11330557" cy="5435600"/>
          </a:xfrm>
          <a:prstGeom prst="rect">
            <a:avLst/>
          </a:prstGeom>
        </p:spPr>
      </p:pic>
    </p:spTree>
    <p:extLst>
      <p:ext uri="{BB962C8B-B14F-4D97-AF65-F5344CB8AC3E}">
        <p14:creationId xmlns:p14="http://schemas.microsoft.com/office/powerpoint/2010/main" val="13404907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0-09 at 9.28.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794" y="0"/>
            <a:ext cx="10362946" cy="6858000"/>
          </a:xfrm>
          <a:prstGeom prst="rect">
            <a:avLst/>
          </a:prstGeom>
        </p:spPr>
      </p:pic>
    </p:spTree>
    <p:extLst>
      <p:ext uri="{BB962C8B-B14F-4D97-AF65-F5344CB8AC3E}">
        <p14:creationId xmlns:p14="http://schemas.microsoft.com/office/powerpoint/2010/main" val="8029440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1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Picture 4" descr="Screen Shot 2017-10-11 at 11.4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360" y="0"/>
            <a:ext cx="7658100" cy="876300"/>
          </a:xfrm>
          <a:prstGeom prst="rect">
            <a:avLst/>
          </a:prstGeom>
        </p:spPr>
      </p:pic>
    </p:spTree>
    <p:extLst>
      <p:ext uri="{BB962C8B-B14F-4D97-AF65-F5344CB8AC3E}">
        <p14:creationId xmlns:p14="http://schemas.microsoft.com/office/powerpoint/2010/main" val="25619738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9 at 9.3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03" y="297219"/>
            <a:ext cx="10156205" cy="4687961"/>
          </a:xfrm>
          <a:prstGeom prst="rect">
            <a:avLst/>
          </a:prstGeom>
        </p:spPr>
      </p:pic>
    </p:spTree>
    <p:extLst>
      <p:ext uri="{BB962C8B-B14F-4D97-AF65-F5344CB8AC3E}">
        <p14:creationId xmlns:p14="http://schemas.microsoft.com/office/powerpoint/2010/main" val="9530518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09 at 9.39.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06" y="0"/>
            <a:ext cx="8287680" cy="5025710"/>
          </a:xfrm>
          <a:prstGeom prst="rect">
            <a:avLst/>
          </a:prstGeom>
        </p:spPr>
      </p:pic>
      <p:sp>
        <p:nvSpPr>
          <p:cNvPr id="5" name="TextBox 4"/>
          <p:cNvSpPr txBox="1"/>
          <p:nvPr/>
        </p:nvSpPr>
        <p:spPr>
          <a:xfrm>
            <a:off x="1243013" y="5174320"/>
            <a:ext cx="9903572" cy="646331"/>
          </a:xfrm>
          <a:prstGeom prst="rect">
            <a:avLst/>
          </a:prstGeom>
          <a:noFill/>
        </p:spPr>
        <p:txBody>
          <a:bodyPr wrap="square" rtlCol="0">
            <a:spAutoFit/>
          </a:bodyPr>
          <a:lstStyle/>
          <a:p>
            <a:r>
              <a:rPr lang="en-US" sz="3600" dirty="0" smtClean="0"/>
              <a:t>Reference to </a:t>
            </a:r>
            <a:r>
              <a:rPr lang="en-US" sz="3600" dirty="0" err="1" smtClean="0"/>
              <a:t>Sangam</a:t>
            </a:r>
            <a:r>
              <a:rPr lang="en-US" sz="3600" dirty="0" smtClean="0"/>
              <a:t> Tamil </a:t>
            </a:r>
            <a:r>
              <a:rPr lang="en-US" sz="3600" dirty="0"/>
              <a:t>as </a:t>
            </a:r>
            <a:r>
              <a:rPr lang="en-US" sz="3600" dirty="0" err="1" smtClean="0"/>
              <a:t>Muttamiḻ</a:t>
            </a:r>
            <a:endParaRPr lang="en-US" sz="3600" dirty="0"/>
          </a:p>
        </p:txBody>
      </p:sp>
    </p:spTree>
    <p:extLst>
      <p:ext uri="{BB962C8B-B14F-4D97-AF65-F5344CB8AC3E}">
        <p14:creationId xmlns:p14="http://schemas.microsoft.com/office/powerpoint/2010/main" val="163343307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TM16401375[[fn=Madison]]</Template>
  <TotalTime>168</TotalTime>
  <Words>338</Words>
  <Application>Microsoft Macintosh PowerPoint</Application>
  <PresentationFormat>Custom</PresentationFormat>
  <Paragraphs>51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Madison</vt:lpstr>
      <vt:lpstr>Vasu Renganathan University of Pennsylvania</vt:lpstr>
      <vt:lpstr>Establishment of Mūvāyira Viḷākam, ‘3,000 Regions of Thillai’ SII 8. 43.6  </vt:lpstr>
      <vt:lpstr>Appointment of 48 Piṭārarkaḷ and the custom of tiruppatiyam viṇṇappañceyyal   </vt:lpstr>
      <vt:lpstr>Perpetual establishments for Tiruppatiyam viṇṇappañceyyal  and the appointment  of  Piṭārarkaḷ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இது தமிழ்</dc:title>
  <dc:creator>Administrator</dc:creator>
  <cp:lastModifiedBy>Vasu Renganathan</cp:lastModifiedBy>
  <cp:revision>33</cp:revision>
  <dcterms:created xsi:type="dcterms:W3CDTF">2017-10-08T15:42:31Z</dcterms:created>
  <dcterms:modified xsi:type="dcterms:W3CDTF">2017-10-12T03:48:17Z</dcterms:modified>
</cp:coreProperties>
</file>