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1" r:id="rId3"/>
    <p:sldId id="282" r:id="rId4"/>
    <p:sldId id="257" r:id="rId5"/>
    <p:sldId id="258" r:id="rId6"/>
    <p:sldId id="259" r:id="rId7"/>
    <p:sldId id="264" r:id="rId8"/>
    <p:sldId id="260" r:id="rId9"/>
    <p:sldId id="263" r:id="rId10"/>
    <p:sldId id="261" r:id="rId11"/>
    <p:sldId id="26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8" r:id="rId22"/>
    <p:sldId id="279" r:id="rId23"/>
    <p:sldId id="280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B503-E8F9-41DA-9FA6-897307E306E6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A8749-8DA6-4083-9495-9FF0B599E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 smtClean="0"/>
              <a:t>Tirumular’s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Tirumantiram</a:t>
            </a:r>
            <a:r>
              <a:rPr lang="en-US" sz="3200" i="1" dirty="0" smtClean="0"/>
              <a:t> - </a:t>
            </a:r>
            <a:br>
              <a:rPr lang="en-US" sz="3200" i="1" dirty="0" smtClean="0"/>
            </a:br>
            <a:r>
              <a:rPr lang="en-US" sz="3200" i="1" dirty="0" smtClean="0"/>
              <a:t>Nuances of the Tamil Language and  Thoughts on Consciousness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Vasu</a:t>
            </a:r>
            <a:r>
              <a:rPr lang="en-US" dirty="0" smtClean="0"/>
              <a:t> </a:t>
            </a:r>
            <a:r>
              <a:rPr lang="en-US" dirty="0" err="1" smtClean="0"/>
              <a:t>Renganathan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University of Pennsylvania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ket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0"/>
            <a:ext cx="5200798" cy="6168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692696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Ground </a:t>
            </a:r>
            <a:r>
              <a:rPr lang="en-US" b="1" dirty="0"/>
              <a:t>Plan of the Chidambaram </a:t>
            </a:r>
            <a:r>
              <a:rPr lang="en-US" b="1" dirty="0" err="1" smtClean="0"/>
              <a:t>Nataraja’s</a:t>
            </a:r>
            <a:r>
              <a:rPr lang="en-US" b="1" dirty="0" smtClean="0"/>
              <a:t> </a:t>
            </a:r>
            <a:r>
              <a:rPr lang="en-US" b="1" dirty="0"/>
              <a:t>Temple</a:t>
            </a:r>
          </a:p>
          <a:p>
            <a:r>
              <a:rPr lang="en-US" b="1" dirty="0"/>
              <a:t> Courtesy: </a:t>
            </a:r>
            <a:r>
              <a:rPr lang="en-US" b="1" dirty="0" err="1"/>
              <a:t>Nagaswamy</a:t>
            </a:r>
            <a:r>
              <a:rPr lang="en-US" b="1" dirty="0"/>
              <a:t> (2002)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Chidambara</a:t>
            </a:r>
            <a:r>
              <a:rPr lang="en-US" dirty="0" smtClean="0"/>
              <a:t> </a:t>
            </a:r>
            <a:r>
              <a:rPr lang="en-US" dirty="0" err="1" smtClean="0"/>
              <a:t>Rahasyam</a:t>
            </a:r>
            <a:endParaRPr lang="en-US" dirty="0" smtClean="0"/>
          </a:p>
          <a:p>
            <a:r>
              <a:rPr lang="en-US" dirty="0" smtClean="0"/>
              <a:t>                                       </a:t>
            </a:r>
            <a:r>
              <a:rPr lang="en-US" dirty="0" err="1" smtClean="0"/>
              <a:t>Tirumantiram</a:t>
            </a:r>
            <a:r>
              <a:rPr lang="en-US" dirty="0" smtClean="0"/>
              <a:t>: 2840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Form</a:t>
            </a:r>
            <a:r>
              <a:rPr lang="en-US" dirty="0"/>
              <a:t>, He has none; He becomes </a:t>
            </a:r>
            <a:r>
              <a:rPr lang="en-US" dirty="0" smtClean="0"/>
              <a:t>all of </a:t>
            </a:r>
            <a:r>
              <a:rPr lang="en-US" dirty="0"/>
              <a:t>the Forms. </a:t>
            </a:r>
          </a:p>
          <a:p>
            <a:r>
              <a:rPr lang="en-US" dirty="0"/>
              <a:t>Cosmic Egg, He has none; He is the Cosmic Egg.</a:t>
            </a:r>
          </a:p>
          <a:p>
            <a:r>
              <a:rPr lang="en-US" dirty="0"/>
              <a:t>Him, the elusive Lord without a Form,</a:t>
            </a:r>
          </a:p>
          <a:p>
            <a:r>
              <a:rPr lang="en-US" dirty="0" smtClean="0"/>
              <a:t>Impossible </a:t>
            </a:r>
            <a:r>
              <a:rPr lang="en-US" dirty="0"/>
              <a:t>for anyone to reach,</a:t>
            </a:r>
          </a:p>
          <a:p>
            <a:r>
              <a:rPr lang="en-US" dirty="0"/>
              <a:t>Without His essence - the </a:t>
            </a:r>
            <a:r>
              <a:rPr lang="en-US" i="1" dirty="0" err="1"/>
              <a:t>karu</a:t>
            </a:r>
            <a:r>
              <a:rPr lang="en-US" dirty="0"/>
              <a:t>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980728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600" dirty="0" smtClean="0"/>
              <a:t>உருவன்றி யேநின்று உருவம் புணர்க்கும் </a:t>
            </a:r>
            <a:br>
              <a:rPr lang="ta-IN" sz="1600" dirty="0" smtClean="0"/>
            </a:br>
            <a:r>
              <a:rPr lang="ta-IN" sz="1600" dirty="0" smtClean="0"/>
              <a:t>கருவன்றி யேநின்று தான்கரு வாகும் </a:t>
            </a:r>
            <a:br>
              <a:rPr lang="ta-IN" sz="1600" dirty="0" smtClean="0"/>
            </a:br>
            <a:r>
              <a:rPr lang="ta-IN" sz="1600" dirty="0" smtClean="0"/>
              <a:t>அருவன்றி யேநின்ற மாயப் பிரானைக் </a:t>
            </a:r>
            <a:br>
              <a:rPr lang="ta-IN" sz="1600" dirty="0" smtClean="0"/>
            </a:br>
            <a:r>
              <a:rPr lang="ta-IN" sz="1600" dirty="0" smtClean="0"/>
              <a:t>குருவன்றி யாவர்க்கும் கூடஒண் ணாதே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33400" y="457200"/>
            <a:ext cx="472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alibri" pitchFamily="34" charset="0"/>
              </a:rPr>
              <a:t>Language Change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85800" y="1143000"/>
            <a:ext cx="754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 dirty="0">
                <a:latin typeface="Calibri" pitchFamily="34" charset="0"/>
                <a:cs typeface="Latha" pitchFamily="34" charset="0"/>
              </a:rPr>
              <a:t>திருந்திழை நெகிழ்ந்து பெருந்தோள் சாஅய்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அரிமதர் மழைக்கண் கலுழச் செல்வீர்!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வருவீர் ஆகுதல் உரைமின்</a:t>
            </a:r>
            <a:r>
              <a:rPr lang="ta-IN" dirty="0">
                <a:latin typeface="Calibri" pitchFamily="34" charset="0"/>
                <a:cs typeface="Latha" pitchFamily="34" charset="0"/>
              </a:rPr>
              <a:t> </a:t>
            </a: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மன்னோ</a:t>
            </a:r>
            <a:r>
              <a:rPr lang="ta-IN" dirty="0">
                <a:latin typeface="Calibri" pitchFamily="34" charset="0"/>
                <a:cs typeface="Latha" pitchFamily="34" charset="0"/>
              </a:rPr>
              <a:t>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உவருணப் பறைந்த ஊன்தலைச் சிறாஅரொடு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அவ்வரி கொன்ற கறைசேர் வள்ளுகிர் </a:t>
            </a:r>
            <a:r>
              <a:rPr lang="en-US" dirty="0">
                <a:latin typeface="Calibri" pitchFamily="34" charset="0"/>
              </a:rPr>
              <a:t>– </a:t>
            </a:r>
            <a:r>
              <a:rPr lang="ta-IN" dirty="0">
                <a:latin typeface="Calibri" pitchFamily="34" charset="0"/>
                <a:cs typeface="Latha" pitchFamily="34" charset="0"/>
              </a:rPr>
              <a:t>அகம்</a:t>
            </a:r>
            <a:r>
              <a:rPr lang="en-US" dirty="0">
                <a:latin typeface="Calibri" pitchFamily="34" charset="0"/>
              </a:rPr>
              <a:t> 1208</a:t>
            </a:r>
            <a:r>
              <a:rPr lang="ta-IN" dirty="0">
                <a:latin typeface="Calibri" pitchFamily="34" charset="0"/>
                <a:cs typeface="Latha" pitchFamily="34" charset="0"/>
              </a:rPr>
              <a:t/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685800" y="4343400"/>
            <a:ext cx="754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 dirty="0">
                <a:latin typeface="Calibri" pitchFamily="34" charset="0"/>
                <a:cs typeface="Latha" pitchFamily="34" charset="0"/>
              </a:rPr>
              <a:t>ஆர்க்கும் இடுமின் அவாவர் என்னன்மின்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பார்த்திருந்து உண்மின் பழம்பொருள் போற்றன்மின் </a:t>
            </a:r>
            <a:r>
              <a:rPr lang="ta-IN" dirty="0">
                <a:latin typeface="Calibri" pitchFamily="34" charset="0"/>
                <a:cs typeface="Latha" pitchFamily="34" charset="0"/>
              </a:rPr>
              <a:t/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வேட்கை உடையீர் விரைந்தொல்லை உண்ணன்மின்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காக்கை கரைந்துண்ணும் காலம் அறிமினே. 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                                                                                      ---</a:t>
            </a:r>
            <a:r>
              <a:rPr lang="ta-IN" dirty="0">
                <a:latin typeface="Calibri" pitchFamily="34" charset="0"/>
                <a:cs typeface="Latha" pitchFamily="34" charset="0"/>
              </a:rPr>
              <a:t>திருமந்திரம்</a:t>
            </a:r>
            <a:r>
              <a:rPr lang="en-US" dirty="0">
                <a:latin typeface="Calibri" pitchFamily="34" charset="0"/>
              </a:rPr>
              <a:t> 250</a:t>
            </a:r>
            <a:r>
              <a:rPr lang="ta-IN" dirty="0">
                <a:latin typeface="Calibri" pitchFamily="34" charset="0"/>
                <a:cs typeface="Latha" pitchFamily="34" charset="0"/>
              </a:rPr>
              <a:t/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447800" y="3429000"/>
            <a:ext cx="678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>
                <a:solidFill>
                  <a:srgbClr val="00B050"/>
                </a:solidFill>
                <a:latin typeface="Calibri" pitchFamily="34" charset="0"/>
                <a:cs typeface="Latha" pitchFamily="34" charset="0"/>
              </a:rPr>
              <a:t>நீங்கள் வருவதைப் பற்றிச் சொல்லுங்கள்</a:t>
            </a:r>
            <a:r>
              <a:rPr lang="en-US">
                <a:solidFill>
                  <a:srgbClr val="00B050"/>
                </a:solidFill>
                <a:latin typeface="Calibri" pitchFamily="34" charset="0"/>
              </a:rPr>
              <a:t>!!!!</a:t>
            </a:r>
            <a:r>
              <a:rPr lang="ta-IN">
                <a:solidFill>
                  <a:srgbClr val="00B050"/>
                </a:solidFill>
                <a:latin typeface="Calibri" pitchFamily="34" charset="0"/>
                <a:cs typeface="Latha" pitchFamily="34" charset="0"/>
              </a:rPr>
              <a:t> </a:t>
            </a:r>
            <a:endParaRPr lang="en-US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762000" y="6019800"/>
            <a:ext cx="723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>
                <a:solidFill>
                  <a:srgbClr val="00B050"/>
                </a:solidFill>
                <a:latin typeface="Calibri" pitchFamily="34" charset="0"/>
                <a:cs typeface="Latha" pitchFamily="34" charset="0"/>
              </a:rPr>
              <a:t>காத்திருந்து உண்ணுங்கள்.  பழங்கதை பேசாதீர்கள்!</a:t>
            </a:r>
            <a:endParaRPr lang="en-US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381000" y="228600"/>
            <a:ext cx="7924800" cy="114300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a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மாயந்தன்னால்வலைப்படுக்கில் வாழ</a:t>
            </a:r>
            <a:r>
              <a:rPr kumimoji="0" lang="ta-I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கில்லேன்</a:t>
            </a:r>
            <a:r>
              <a:rPr kumimoji="0" lang="ta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வாசுதேவா.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                                         </a:t>
            </a:r>
            <a:r>
              <a:rPr kumimoji="0" lang="ta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திவ்யப் பிரபந்தம்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132</a:t>
            </a:r>
            <a:r>
              <a:rPr kumimoji="0" lang="ta-IN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a-IN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85800" y="1981200"/>
            <a:ext cx="7010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 dirty="0">
                <a:latin typeface="Calibri" pitchFamily="34" charset="0"/>
                <a:cs typeface="Latha" pitchFamily="34" charset="0"/>
              </a:rPr>
              <a:t>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பாடவல் லார்நெறி பாட அறி</a:t>
            </a: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கிலே</a:t>
            </a:r>
            <a:r>
              <a:rPr lang="ta-IN" dirty="0">
                <a:latin typeface="Calibri" pitchFamily="34" charset="0"/>
                <a:cs typeface="Latha" pitchFamily="34" charset="0"/>
              </a:rPr>
              <a:t>ன்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ஆடவல் லார்நெறி ஆட அறி</a:t>
            </a: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கிலே</a:t>
            </a:r>
            <a:r>
              <a:rPr lang="ta-IN" dirty="0">
                <a:latin typeface="Calibri" pitchFamily="34" charset="0"/>
                <a:cs typeface="Latha" pitchFamily="34" charset="0"/>
              </a:rPr>
              <a:t>ன்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நாடவல் லார்நெறி நாட அறி</a:t>
            </a: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கிலே</a:t>
            </a:r>
            <a:r>
              <a:rPr lang="ta-IN" dirty="0">
                <a:latin typeface="Calibri" pitchFamily="34" charset="0"/>
                <a:cs typeface="Latha" pitchFamily="34" charset="0"/>
              </a:rPr>
              <a:t>ன்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r>
              <a:rPr lang="ta-IN" dirty="0">
                <a:latin typeface="Calibri" pitchFamily="34" charset="0"/>
                <a:cs typeface="Latha" pitchFamily="34" charset="0"/>
              </a:rPr>
              <a:t>தேடவல் லார்நெறி </a:t>
            </a: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தேடகில் லேனே</a:t>
            </a:r>
            <a:r>
              <a:rPr lang="ta-IN" dirty="0">
                <a:latin typeface="Calibri" pitchFamily="34" charset="0"/>
                <a:cs typeface="Latha" pitchFamily="34" charset="0"/>
              </a:rPr>
              <a:t>. திருமந்திரம்</a:t>
            </a:r>
            <a:r>
              <a:rPr lang="en-US" dirty="0">
                <a:latin typeface="Calibri" pitchFamily="34" charset="0"/>
              </a:rPr>
              <a:t> 96</a:t>
            </a:r>
            <a:r>
              <a:rPr lang="ta-IN" dirty="0">
                <a:latin typeface="Calibri" pitchFamily="34" charset="0"/>
                <a:cs typeface="Latha" pitchFamily="34" charset="0"/>
              </a:rPr>
              <a:t> </a:t>
            </a:r>
            <a:br>
              <a:rPr lang="ta-IN" dirty="0">
                <a:latin typeface="Calibri" pitchFamily="34" charset="0"/>
                <a:cs typeface="Latha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620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a-IN" sz="2400" dirty="0">
                <a:latin typeface="+mn-lt"/>
                <a:cs typeface="+mn-cs"/>
              </a:rPr>
              <a:t>அவனிடம் இருந்து அப்புறம் வா!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     he      loc.    be-past-participle  later    come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‘Be with him and come later’   (Source)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09600" y="2057400"/>
            <a:ext cx="6781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After Reanalysis:</a:t>
            </a:r>
          </a:p>
          <a:p>
            <a:endParaRPr lang="en-US">
              <a:latin typeface="Calibri" pitchFamily="34" charset="0"/>
            </a:endParaRPr>
          </a:p>
          <a:p>
            <a:r>
              <a:rPr lang="ta-IN">
                <a:latin typeface="Calibri" pitchFamily="34" charset="0"/>
                <a:cs typeface="Latha" pitchFamily="34" charset="0"/>
              </a:rPr>
              <a:t>அவனிடமிருந்து அப்புறம் வா!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85800" y="3352800"/>
            <a:ext cx="7848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 b="1">
                <a:latin typeface="Calibri" pitchFamily="34" charset="0"/>
                <a:cs typeface="Latha" pitchFamily="34" charset="0"/>
              </a:rPr>
              <a:t>இராப்பகல் அற்ற இடத்தே இருந்து</a:t>
            </a:r>
            <a:r>
              <a:rPr lang="en-US" b="1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</a:rPr>
              <a:t>(Tirum: 1856:1) 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Night and day without location having been</a:t>
            </a:r>
          </a:p>
          <a:p>
            <a:r>
              <a:rPr lang="en-US">
                <a:latin typeface="Calibri" pitchFamily="34" charset="0"/>
              </a:rPr>
              <a:t>Having been in a location where there is no day and night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 </a:t>
            </a:r>
            <a:r>
              <a:rPr lang="ta-IN">
                <a:latin typeface="Calibri" pitchFamily="34" charset="0"/>
                <a:cs typeface="Latha" pitchFamily="34" charset="0"/>
              </a:rPr>
              <a:t>எய்திய நாளில் இருந்து கண்டேனே</a:t>
            </a:r>
            <a:r>
              <a:rPr lang="en-US">
                <a:latin typeface="Calibri" pitchFamily="34" charset="0"/>
              </a:rPr>
              <a:t> (Tirum: 186:4)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 called-for-which date-in having been saw-I</a:t>
            </a:r>
          </a:p>
          <a:p>
            <a:r>
              <a:rPr lang="en-US">
                <a:latin typeface="Calibri" pitchFamily="34" charset="0"/>
              </a:rPr>
              <a:t>I saw from the day when it was called for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81000"/>
            <a:ext cx="8229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Noun + </a:t>
            </a:r>
            <a:r>
              <a:rPr lang="ta-IN" sz="2800" dirty="0">
                <a:latin typeface="Calibri" pitchFamily="34" charset="0"/>
                <a:cs typeface="Latha" pitchFamily="34" charset="0"/>
              </a:rPr>
              <a:t>கொண்டு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 </a:t>
            </a:r>
          </a:p>
          <a:p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…</a:t>
            </a:r>
            <a:r>
              <a:rPr lang="ta-IN" sz="2800" dirty="0">
                <a:latin typeface="Calibri" pitchFamily="34" charset="0"/>
                <a:cs typeface="Latha" pitchFamily="34" charset="0"/>
              </a:rPr>
              <a:t>பலி கொண்டுழல்வீர்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   sin having live-you</a:t>
            </a:r>
          </a:p>
          <a:p>
            <a:r>
              <a:rPr lang="en-US" sz="2800" dirty="0">
                <a:latin typeface="Calibri" pitchFamily="34" charset="0"/>
              </a:rPr>
              <a:t>     ‘You will survive acquiring many sins’  (</a:t>
            </a:r>
            <a:r>
              <a:rPr lang="en-US" sz="2800" dirty="0" err="1">
                <a:latin typeface="Calibri" pitchFamily="34" charset="0"/>
              </a:rPr>
              <a:t>Appar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Tēvaram</a:t>
            </a:r>
            <a:r>
              <a:rPr lang="en-US" sz="2800" dirty="0">
                <a:latin typeface="Calibri" pitchFamily="34" charset="0"/>
              </a:rPr>
              <a:t>: 4.1.3)</a:t>
            </a:r>
          </a:p>
          <a:p>
            <a:r>
              <a:rPr lang="en-US" sz="2800" dirty="0">
                <a:latin typeface="Calibri" pitchFamily="34" charset="0"/>
              </a:rPr>
              <a:t> </a:t>
            </a:r>
          </a:p>
          <a:p>
            <a:r>
              <a:rPr lang="ta-IN" sz="2800" dirty="0">
                <a:latin typeface="Calibri" pitchFamily="34" charset="0"/>
                <a:cs typeface="Latha" pitchFamily="34" charset="0"/>
              </a:rPr>
              <a:t>கழற்கங்கை பன்மலர் கொண்டு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ornamented Ganges many flower having</a:t>
            </a:r>
          </a:p>
          <a:p>
            <a:r>
              <a:rPr lang="en-US" sz="2800" dirty="0">
                <a:latin typeface="Calibri" pitchFamily="34" charset="0"/>
              </a:rPr>
              <a:t>‘Acquiring many ornamented flowers from the Ganges’ (</a:t>
            </a:r>
            <a:r>
              <a:rPr lang="en-US" sz="2800" dirty="0" err="1">
                <a:latin typeface="Calibri" pitchFamily="34" charset="0"/>
              </a:rPr>
              <a:t>Appar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Tēvaram</a:t>
            </a:r>
            <a:r>
              <a:rPr lang="en-US" sz="2800" dirty="0">
                <a:latin typeface="Calibri" pitchFamily="34" charset="0"/>
              </a:rPr>
              <a:t>: 4.4.7).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81000" y="381000"/>
            <a:ext cx="82296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latin typeface="Calibri" pitchFamily="34" charset="0"/>
              </a:rPr>
              <a:t>Vb</a:t>
            </a:r>
            <a:r>
              <a:rPr lang="en-US" sz="2800" b="1" dirty="0">
                <a:latin typeface="Calibri" pitchFamily="34" charset="0"/>
              </a:rPr>
              <a:t> + </a:t>
            </a:r>
            <a:r>
              <a:rPr lang="ta-IN" sz="2800" dirty="0">
                <a:latin typeface="Calibri" pitchFamily="34" charset="0"/>
                <a:cs typeface="Latha" pitchFamily="34" charset="0"/>
              </a:rPr>
              <a:t>கொண்டு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 </a:t>
            </a:r>
          </a:p>
          <a:p>
            <a:r>
              <a:rPr lang="en-US" sz="2800" b="1" dirty="0">
                <a:latin typeface="Calibri" pitchFamily="34" charset="0"/>
              </a:rPr>
              <a:t> </a:t>
            </a:r>
            <a:r>
              <a:rPr lang="ta-IN" sz="2800" dirty="0">
                <a:latin typeface="Calibri" pitchFamily="34" charset="0"/>
                <a:cs typeface="Latha" pitchFamily="34" charset="0"/>
              </a:rPr>
              <a:t>தேடிக் கண்டுகொண்டேன்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search-and find-and acquired</a:t>
            </a:r>
          </a:p>
          <a:p>
            <a:r>
              <a:rPr lang="en-US" sz="2800" dirty="0">
                <a:latin typeface="Calibri" pitchFamily="34" charset="0"/>
              </a:rPr>
              <a:t>‘I searched and found Him (and acquired within me)’  </a:t>
            </a:r>
          </a:p>
          <a:p>
            <a:r>
              <a:rPr lang="en-US" sz="2800" dirty="0">
                <a:latin typeface="Calibri" pitchFamily="34" charset="0"/>
              </a:rPr>
              <a:t> (</a:t>
            </a:r>
            <a:r>
              <a:rPr lang="en-US" sz="2800" dirty="0" err="1">
                <a:latin typeface="Calibri" pitchFamily="34" charset="0"/>
              </a:rPr>
              <a:t>Appar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Tēvaram</a:t>
            </a:r>
            <a:r>
              <a:rPr lang="en-US" sz="2800" dirty="0">
                <a:latin typeface="Calibri" pitchFamily="34" charset="0"/>
              </a:rPr>
              <a:t>: 4.9.12)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ta-IN" sz="2800" dirty="0">
                <a:latin typeface="Calibri" pitchFamily="34" charset="0"/>
                <a:cs typeface="Latha" pitchFamily="34" charset="0"/>
              </a:rPr>
              <a:t>அண்ணல் இருப்பிடம் ஆய்ந்துகொள் வார்களுக்கு</a:t>
            </a:r>
            <a:br>
              <a:rPr lang="ta-IN" sz="2800" dirty="0">
                <a:latin typeface="Calibri" pitchFamily="34" charset="0"/>
                <a:cs typeface="Latha" pitchFamily="34" charset="0"/>
              </a:rPr>
            </a:br>
            <a:r>
              <a:rPr lang="en-US" sz="2800" dirty="0">
                <a:latin typeface="Calibri" pitchFamily="34" charset="0"/>
              </a:rPr>
              <a:t>                                                            (</a:t>
            </a:r>
            <a:r>
              <a:rPr lang="en-US" sz="2800" dirty="0" err="1">
                <a:latin typeface="Calibri" pitchFamily="34" charset="0"/>
              </a:rPr>
              <a:t>Tirum</a:t>
            </a:r>
            <a:r>
              <a:rPr lang="en-US" sz="2800" dirty="0">
                <a:latin typeface="Calibri" pitchFamily="34" charset="0"/>
              </a:rPr>
              <a:t>: 2660:2)</a:t>
            </a:r>
          </a:p>
          <a:p>
            <a:r>
              <a:rPr lang="en-US" sz="2800" dirty="0">
                <a:latin typeface="Calibri" pitchFamily="34" charset="0"/>
              </a:rPr>
              <a:t>Lord   be – location research those-</a:t>
            </a:r>
            <a:r>
              <a:rPr lang="en-US" sz="2800" dirty="0" err="1">
                <a:latin typeface="Calibri" pitchFamily="34" charset="0"/>
              </a:rPr>
              <a:t>dat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Those who research (oneself) can realize the identity of the Lord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52400" y="0"/>
            <a:ext cx="8229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……</a:t>
            </a:r>
          </a:p>
          <a:p>
            <a:r>
              <a:rPr lang="ta-IN" sz="28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பேசி இருந்து </a:t>
            </a:r>
            <a:r>
              <a:rPr lang="ta-IN" sz="2800" dirty="0">
                <a:latin typeface="Calibri" pitchFamily="34" charset="0"/>
                <a:cs typeface="Latha" pitchFamily="34" charset="0"/>
              </a:rPr>
              <a:t>பிதற்றிப் பயனில்லை </a:t>
            </a:r>
            <a:br>
              <a:rPr lang="ta-IN" sz="2800" dirty="0">
                <a:latin typeface="Calibri" pitchFamily="34" charset="0"/>
                <a:cs typeface="Latha" pitchFamily="34" charset="0"/>
              </a:rPr>
            </a:br>
            <a:r>
              <a:rPr lang="ta-IN" sz="2800" dirty="0">
                <a:latin typeface="Calibri" pitchFamily="34" charset="0"/>
                <a:cs typeface="Latha" pitchFamily="34" charset="0"/>
              </a:rPr>
              <a:t>ஆசையும் அன்பும் அறுமின் அறுத்தபின் </a:t>
            </a:r>
            <a:br>
              <a:rPr lang="ta-IN" sz="2800" dirty="0">
                <a:latin typeface="Calibri" pitchFamily="34" charset="0"/>
                <a:cs typeface="Latha" pitchFamily="34" charset="0"/>
              </a:rPr>
            </a:br>
            <a:r>
              <a:rPr lang="ta-IN" sz="2800" dirty="0">
                <a:latin typeface="Calibri" pitchFamily="34" charset="0"/>
                <a:cs typeface="Latha" pitchFamily="34" charset="0"/>
              </a:rPr>
              <a:t>ஈசன் இருந்த இடம் எளிதாமே.  </a:t>
            </a:r>
            <a:r>
              <a:rPr lang="ta-IN" sz="3200" dirty="0">
                <a:latin typeface="Calibri" pitchFamily="34" charset="0"/>
                <a:cs typeface="Latha" pitchFamily="34" charset="0"/>
              </a:rPr>
              <a:t/>
            </a:r>
            <a:br>
              <a:rPr lang="ta-IN" sz="3200" dirty="0">
                <a:latin typeface="Calibri" pitchFamily="34" charset="0"/>
                <a:cs typeface="Latha" pitchFamily="34" charset="0"/>
              </a:rPr>
            </a:br>
            <a:r>
              <a:rPr lang="en-US" sz="3200" dirty="0">
                <a:latin typeface="Calibri" pitchFamily="34" charset="0"/>
              </a:rPr>
              <a:t>(</a:t>
            </a:r>
            <a:r>
              <a:rPr lang="en-US" sz="3200" dirty="0" err="1">
                <a:latin typeface="Calibri" pitchFamily="34" charset="0"/>
              </a:rPr>
              <a:t>Tirum</a:t>
            </a:r>
            <a:r>
              <a:rPr lang="en-US" sz="3200" dirty="0">
                <a:latin typeface="Calibri" pitchFamily="34" charset="0"/>
              </a:rPr>
              <a:t>: 304:2) 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……</a:t>
            </a:r>
            <a:r>
              <a:rPr lang="ta-IN" sz="2400" dirty="0">
                <a:latin typeface="Calibri" pitchFamily="34" charset="0"/>
                <a:cs typeface="Latha" pitchFamily="34" charset="0"/>
              </a:rPr>
              <a:t/>
            </a:r>
            <a:br>
              <a:rPr lang="ta-IN" sz="2400" dirty="0">
                <a:latin typeface="Calibri" pitchFamily="34" charset="0"/>
                <a:cs typeface="Latha" pitchFamily="34" charset="0"/>
              </a:rPr>
            </a:br>
            <a:r>
              <a:rPr lang="ta-IN" sz="2400" dirty="0">
                <a:latin typeface="Calibri" pitchFamily="34" charset="0"/>
                <a:cs typeface="Latha" pitchFamily="34" charset="0"/>
              </a:rPr>
              <a:t>அண்டத்துள் </a:t>
            </a:r>
            <a:r>
              <a:rPr lang="ta-IN" sz="24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ஊறி யிருந்தெண் </a:t>
            </a:r>
            <a:r>
              <a:rPr lang="ta-IN" sz="2400" dirty="0">
                <a:latin typeface="Calibri" pitchFamily="34" charset="0"/>
                <a:cs typeface="Latha" pitchFamily="34" charset="0"/>
              </a:rPr>
              <a:t>டிசையாதி </a:t>
            </a:r>
            <a:br>
              <a:rPr lang="ta-IN" sz="2400" dirty="0">
                <a:latin typeface="Calibri" pitchFamily="34" charset="0"/>
                <a:cs typeface="Latha" pitchFamily="34" charset="0"/>
              </a:rPr>
            </a:br>
            <a:r>
              <a:rPr lang="ta-IN" sz="2400" dirty="0">
                <a:latin typeface="Calibri" pitchFamily="34" charset="0"/>
                <a:cs typeface="Latha" pitchFamily="34" charset="0"/>
              </a:rPr>
              <a:t>ஒன்றின் பதந்செய்த ஓம்என்ற அப்புறக் </a:t>
            </a:r>
            <a:br>
              <a:rPr lang="ta-IN" sz="2400" dirty="0">
                <a:latin typeface="Calibri" pitchFamily="34" charset="0"/>
                <a:cs typeface="Latha" pitchFamily="34" charset="0"/>
              </a:rPr>
            </a:br>
            <a:r>
              <a:rPr lang="ta-IN" sz="2400" dirty="0">
                <a:latin typeface="Calibri" pitchFamily="34" charset="0"/>
                <a:cs typeface="Latha" pitchFamily="34" charset="0"/>
              </a:rPr>
              <a:t>குண்டத்தின் மேலங்கி கோலிக் கொண்டானே </a:t>
            </a:r>
            <a:r>
              <a:rPr lang="ta-IN" sz="3200" dirty="0">
                <a:latin typeface="Calibri" pitchFamily="34" charset="0"/>
                <a:cs typeface="Latha" pitchFamily="34" charset="0"/>
              </a:rPr>
              <a:t/>
            </a:r>
            <a:br>
              <a:rPr lang="ta-IN" sz="3200" dirty="0">
                <a:latin typeface="Calibri" pitchFamily="34" charset="0"/>
                <a:cs typeface="Latha" pitchFamily="34" charset="0"/>
              </a:rPr>
            </a:b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Tirum</a:t>
            </a:r>
            <a:r>
              <a:rPr lang="en-US" sz="2400" dirty="0">
                <a:latin typeface="Calibri" pitchFamily="34" charset="0"/>
              </a:rPr>
              <a:t>: 424:2)</a:t>
            </a:r>
          </a:p>
          <a:p>
            <a:r>
              <a:rPr lang="en-US" sz="3200" dirty="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1000" y="1447800"/>
            <a:ext cx="7696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 sz="2000" dirty="0">
                <a:latin typeface="Calibri" pitchFamily="34" charset="0"/>
                <a:cs typeface="Latha" pitchFamily="34" charset="0"/>
              </a:rPr>
              <a:t>ஆணவம் நீங்கா </a:t>
            </a:r>
            <a:r>
              <a:rPr lang="ta-IN" sz="20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தவரென லாகுமே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Tirum</a:t>
            </a:r>
            <a:r>
              <a:rPr lang="en-US" sz="2400" dirty="0">
                <a:latin typeface="Calibri" pitchFamily="34" charset="0"/>
              </a:rPr>
              <a:t>: 398:4)</a:t>
            </a:r>
          </a:p>
          <a:p>
            <a:r>
              <a:rPr lang="en-US" sz="2400" dirty="0">
                <a:latin typeface="Calibri" pitchFamily="34" charset="0"/>
              </a:rPr>
              <a:t>Ego        rid of   those say become</a:t>
            </a:r>
          </a:p>
          <a:p>
            <a:r>
              <a:rPr lang="en-US" sz="2400" dirty="0">
                <a:latin typeface="Calibri" pitchFamily="34" charset="0"/>
              </a:rPr>
              <a:t>One might be called those without getting rid of the ego</a:t>
            </a:r>
          </a:p>
          <a:p>
            <a:r>
              <a:rPr lang="en-US" sz="2400" dirty="0">
                <a:latin typeface="Calibri" pitchFamily="34" charset="0"/>
              </a:rPr>
              <a:t> </a:t>
            </a:r>
          </a:p>
          <a:p>
            <a:r>
              <a:rPr lang="ta-IN" sz="2000" dirty="0">
                <a:latin typeface="Calibri" pitchFamily="34" charset="0"/>
                <a:cs typeface="Latha" pitchFamily="34" charset="0"/>
              </a:rPr>
              <a:t>நெஞ்சென நீங்கா </a:t>
            </a:r>
            <a:r>
              <a:rPr lang="ta-IN" sz="20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நிலைபெற லாகுமே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Tirum</a:t>
            </a:r>
            <a:r>
              <a:rPr lang="en-US" sz="2400" dirty="0">
                <a:latin typeface="Calibri" pitchFamily="34" charset="0"/>
              </a:rPr>
              <a:t>: 2719:4)</a:t>
            </a:r>
          </a:p>
          <a:p>
            <a:r>
              <a:rPr lang="en-US" sz="2400" dirty="0">
                <a:latin typeface="Calibri" pitchFamily="34" charset="0"/>
              </a:rPr>
              <a:t> Heart –that rid of state obtain become</a:t>
            </a:r>
          </a:p>
          <a:p>
            <a:r>
              <a:rPr lang="en-US" sz="2400" dirty="0">
                <a:latin typeface="Calibri" pitchFamily="34" charset="0"/>
              </a:rPr>
              <a:t>One might obtain a state with everything rid of from heart</a:t>
            </a:r>
          </a:p>
          <a:p>
            <a:r>
              <a:rPr lang="en-US" sz="2400" dirty="0">
                <a:latin typeface="Calibri" pitchFamily="34" charset="0"/>
              </a:rPr>
              <a:t> </a:t>
            </a:r>
          </a:p>
          <a:p>
            <a:r>
              <a:rPr lang="ta-IN" sz="20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தலைப்பட லாகும் </a:t>
            </a:r>
            <a:r>
              <a:rPr lang="ta-IN" sz="2000" dirty="0">
                <a:latin typeface="Calibri" pitchFamily="34" charset="0"/>
                <a:cs typeface="Latha" pitchFamily="34" charset="0"/>
              </a:rPr>
              <a:t>தருமமும் தானே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Tirum</a:t>
            </a:r>
            <a:r>
              <a:rPr lang="en-US" sz="2400" dirty="0">
                <a:latin typeface="Calibri" pitchFamily="34" charset="0"/>
              </a:rPr>
              <a:t>: 2666:4)</a:t>
            </a:r>
          </a:p>
          <a:p>
            <a:r>
              <a:rPr lang="en-US" sz="2400" dirty="0">
                <a:latin typeface="Calibri" pitchFamily="34" charset="0"/>
              </a:rPr>
              <a:t>Dominant  become faith             indeed</a:t>
            </a:r>
          </a:p>
          <a:p>
            <a:r>
              <a:rPr lang="en-US" sz="2400" dirty="0">
                <a:latin typeface="Calibri" pitchFamily="34" charset="0"/>
              </a:rPr>
              <a:t>Dharma might get dominant…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Cf. </a:t>
            </a:r>
            <a:r>
              <a:rPr lang="ta-IN" dirty="0">
                <a:latin typeface="Calibri" pitchFamily="34" charset="0"/>
                <a:cs typeface="Latha" pitchFamily="34" charset="0"/>
              </a:rPr>
              <a:t>தான்அறிந்து அங்கும் </a:t>
            </a: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தலைப்பட லாமே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Tirum</a:t>
            </a:r>
            <a:r>
              <a:rPr lang="en-US" dirty="0">
                <a:latin typeface="Calibri" pitchFamily="34" charset="0"/>
              </a:rPr>
              <a:t>: 3027)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33400" y="6858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Infinitive with </a:t>
            </a:r>
            <a:r>
              <a:rPr lang="ta-IN" sz="2400" dirty="0">
                <a:latin typeface="Calibri" pitchFamily="34" charset="0"/>
                <a:cs typeface="Latha" pitchFamily="34" charset="0"/>
              </a:rPr>
              <a:t>அல்</a:t>
            </a:r>
            <a:r>
              <a:rPr lang="en-US" sz="2400" dirty="0">
                <a:latin typeface="Calibri" pitchFamily="34" charset="0"/>
              </a:rPr>
              <a:t> + </a:t>
            </a:r>
            <a:r>
              <a:rPr lang="ta-IN" sz="2400" dirty="0">
                <a:latin typeface="Calibri" pitchFamily="34" charset="0"/>
                <a:cs typeface="Latha" pitchFamily="34" charset="0"/>
              </a:rPr>
              <a:t>ஆகும்</a:t>
            </a:r>
            <a:r>
              <a:rPr lang="en-US" sz="24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1000" y="1447800"/>
            <a:ext cx="7696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a-IN" sz="2000" dirty="0">
                <a:latin typeface="Calibri" pitchFamily="34" charset="0"/>
                <a:cs typeface="Latha" pitchFamily="34" charset="0"/>
              </a:rPr>
              <a:t>ஆணவம் நீங்கா </a:t>
            </a:r>
            <a:r>
              <a:rPr lang="ta-IN" sz="20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தவரென லாகுமே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Tirum</a:t>
            </a:r>
            <a:r>
              <a:rPr lang="en-US" sz="2400" dirty="0">
                <a:latin typeface="Calibri" pitchFamily="34" charset="0"/>
              </a:rPr>
              <a:t>: 398:4)</a:t>
            </a:r>
          </a:p>
          <a:p>
            <a:r>
              <a:rPr lang="en-US" sz="2400" dirty="0">
                <a:latin typeface="Calibri" pitchFamily="34" charset="0"/>
              </a:rPr>
              <a:t>Ego        rid of   those say become</a:t>
            </a:r>
          </a:p>
          <a:p>
            <a:r>
              <a:rPr lang="en-US" sz="2400" dirty="0">
                <a:latin typeface="Calibri" pitchFamily="34" charset="0"/>
              </a:rPr>
              <a:t>One might be called those without getting rid of the ego</a:t>
            </a:r>
          </a:p>
          <a:p>
            <a:r>
              <a:rPr lang="en-US" sz="2400" dirty="0">
                <a:latin typeface="Calibri" pitchFamily="34" charset="0"/>
              </a:rPr>
              <a:t> </a:t>
            </a:r>
          </a:p>
          <a:p>
            <a:r>
              <a:rPr lang="ta-IN" sz="2000" dirty="0">
                <a:latin typeface="Calibri" pitchFamily="34" charset="0"/>
                <a:cs typeface="Latha" pitchFamily="34" charset="0"/>
              </a:rPr>
              <a:t>நெஞ்சென நீங்கா </a:t>
            </a:r>
            <a:r>
              <a:rPr lang="ta-IN" sz="20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நிலைபெற லாகுமே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Tirum</a:t>
            </a:r>
            <a:r>
              <a:rPr lang="en-US" sz="2400" dirty="0">
                <a:latin typeface="Calibri" pitchFamily="34" charset="0"/>
              </a:rPr>
              <a:t>: 2719:4)</a:t>
            </a:r>
          </a:p>
          <a:p>
            <a:r>
              <a:rPr lang="en-US" sz="2400" dirty="0">
                <a:latin typeface="Calibri" pitchFamily="34" charset="0"/>
              </a:rPr>
              <a:t> Heart –that rid of state obtain become</a:t>
            </a:r>
          </a:p>
          <a:p>
            <a:r>
              <a:rPr lang="en-US" sz="2400" dirty="0">
                <a:latin typeface="Calibri" pitchFamily="34" charset="0"/>
              </a:rPr>
              <a:t>One might obtain a state with everything rid of from heart</a:t>
            </a:r>
          </a:p>
          <a:p>
            <a:r>
              <a:rPr lang="en-US" sz="2400" dirty="0">
                <a:latin typeface="Calibri" pitchFamily="34" charset="0"/>
              </a:rPr>
              <a:t> </a:t>
            </a:r>
          </a:p>
          <a:p>
            <a:r>
              <a:rPr lang="ta-IN" sz="2000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தலைப்பட லாகும் </a:t>
            </a:r>
            <a:r>
              <a:rPr lang="ta-IN" sz="2000" dirty="0">
                <a:latin typeface="Calibri" pitchFamily="34" charset="0"/>
                <a:cs typeface="Latha" pitchFamily="34" charset="0"/>
              </a:rPr>
              <a:t>தருமமும் தானே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Tirum</a:t>
            </a:r>
            <a:r>
              <a:rPr lang="en-US" sz="2400" dirty="0">
                <a:latin typeface="Calibri" pitchFamily="34" charset="0"/>
              </a:rPr>
              <a:t>: 2666:4)</a:t>
            </a:r>
          </a:p>
          <a:p>
            <a:r>
              <a:rPr lang="en-US" sz="2400" dirty="0">
                <a:latin typeface="Calibri" pitchFamily="34" charset="0"/>
              </a:rPr>
              <a:t>Dominant  become faith             indeed</a:t>
            </a:r>
          </a:p>
          <a:p>
            <a:r>
              <a:rPr lang="en-US" sz="2400" dirty="0">
                <a:latin typeface="Calibri" pitchFamily="34" charset="0"/>
              </a:rPr>
              <a:t>Dharma might get dominant…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Cf. </a:t>
            </a:r>
            <a:r>
              <a:rPr lang="ta-IN" dirty="0">
                <a:latin typeface="Calibri" pitchFamily="34" charset="0"/>
                <a:cs typeface="Latha" pitchFamily="34" charset="0"/>
              </a:rPr>
              <a:t>தான்அறிந்து அங்கும் </a:t>
            </a:r>
            <a:r>
              <a:rPr lang="ta-IN" dirty="0">
                <a:solidFill>
                  <a:srgbClr val="FF0000"/>
                </a:solidFill>
                <a:latin typeface="Calibri" pitchFamily="34" charset="0"/>
                <a:cs typeface="Latha" pitchFamily="34" charset="0"/>
              </a:rPr>
              <a:t>தலைப்பட லாமே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Tirum</a:t>
            </a:r>
            <a:r>
              <a:rPr lang="en-US" dirty="0">
                <a:latin typeface="Calibri" pitchFamily="34" charset="0"/>
              </a:rPr>
              <a:t>: 3027)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33400" y="6858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Infinitive with </a:t>
            </a:r>
            <a:r>
              <a:rPr lang="ta-IN" sz="2400" dirty="0">
                <a:latin typeface="Calibri" pitchFamily="34" charset="0"/>
                <a:cs typeface="Latha" pitchFamily="34" charset="0"/>
              </a:rPr>
              <a:t>அல்</a:t>
            </a:r>
            <a:r>
              <a:rPr lang="en-US" sz="2400" dirty="0">
                <a:latin typeface="Calibri" pitchFamily="34" charset="0"/>
              </a:rPr>
              <a:t> + </a:t>
            </a:r>
            <a:r>
              <a:rPr lang="ta-IN" sz="2400" dirty="0">
                <a:latin typeface="Calibri" pitchFamily="34" charset="0"/>
                <a:cs typeface="Latha" pitchFamily="34" charset="0"/>
              </a:rPr>
              <a:t>ஆகும்</a:t>
            </a:r>
            <a:r>
              <a:rPr lang="en-US" sz="24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ta-IN" dirty="0" smtClean="0"/>
              <a:t>1823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sz="2400" dirty="0" smtClean="0"/>
              <a:t>உள்ளம் பெருங்கோயில் ஊனுடம்பு ஆலயம் </a:t>
            </a:r>
            <a:br>
              <a:rPr lang="ta-IN" sz="2400" dirty="0" smtClean="0"/>
            </a:br>
            <a:r>
              <a:rPr lang="ta-IN" sz="2400" dirty="0" smtClean="0"/>
              <a:t>வள்ளற் பிரானார்க்கு வாய்கோ புரவாசல் </a:t>
            </a:r>
            <a:br>
              <a:rPr lang="ta-IN" sz="2400" dirty="0" smtClean="0"/>
            </a:br>
            <a:r>
              <a:rPr lang="ta-IN" sz="2400" dirty="0" smtClean="0"/>
              <a:t>தெள்ளத் தெளிந்தார்க்குச் சீவன் சிவலிங்கம் </a:t>
            </a:r>
            <a:br>
              <a:rPr lang="ta-IN" sz="2400" dirty="0" smtClean="0"/>
            </a:br>
            <a:r>
              <a:rPr lang="ta-IN" sz="2400" dirty="0" smtClean="0"/>
              <a:t>கள்ளப் புலன்ஐந்தும் காளா மணிவிளக்கே.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உள்ளத்தின்</a:t>
            </a:r>
            <a:r>
              <a:rPr lang="en-US" dirty="0" smtClean="0"/>
              <a:t> </a:t>
            </a:r>
            <a:r>
              <a:rPr lang="en-US" dirty="0" err="1" smtClean="0"/>
              <a:t>உருவகமும்</a:t>
            </a:r>
            <a:r>
              <a:rPr lang="en-US" dirty="0" smtClean="0"/>
              <a:t> </a:t>
            </a:r>
            <a:r>
              <a:rPr lang="en-US" dirty="0" err="1" smtClean="0"/>
              <a:t>ஒரு</a:t>
            </a:r>
            <a:r>
              <a:rPr lang="en-US" dirty="0" smtClean="0"/>
              <a:t> </a:t>
            </a:r>
            <a:r>
              <a:rPr lang="en-US" dirty="0" err="1" smtClean="0"/>
              <a:t>நிலை</a:t>
            </a:r>
            <a:r>
              <a:rPr lang="en-US" dirty="0" smtClean="0"/>
              <a:t> </a:t>
            </a:r>
            <a:r>
              <a:rPr lang="en-US" dirty="0" err="1" smtClean="0"/>
              <a:t>வழிபாடும்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தொடர்</a:t>
            </a:r>
            <a:r>
              <a:rPr lang="en-US" dirty="0" smtClean="0"/>
              <a:t> </a:t>
            </a:r>
            <a:r>
              <a:rPr lang="en-US" dirty="0" err="1" smtClean="0"/>
              <a:t>வினை</a:t>
            </a:r>
            <a:r>
              <a:rPr lang="en-US" dirty="0" smtClean="0"/>
              <a:t> </a:t>
            </a:r>
            <a:r>
              <a:rPr lang="en-US" dirty="0" err="1" smtClean="0"/>
              <a:t>பிரிய</a:t>
            </a:r>
            <a:r>
              <a:rPr lang="en-US" dirty="0" smtClean="0"/>
              <a:t> </a:t>
            </a:r>
            <a:r>
              <a:rPr lang="en-US" dirty="0" err="1" smtClean="0"/>
              <a:t>வந்தது</a:t>
            </a:r>
            <a:r>
              <a:rPr lang="en-US" dirty="0" smtClean="0"/>
              <a:t> “</a:t>
            </a:r>
            <a:r>
              <a:rPr lang="en-US" dirty="0" err="1" smtClean="0"/>
              <a:t>வினை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a-IN" dirty="0" smtClean="0"/>
              <a:t>தீயினாற் சுட்டப் புண் </a:t>
            </a:r>
            <a:r>
              <a:rPr lang="ta-IN" u="sng" dirty="0" smtClean="0"/>
              <a:t>உள்ளாறும்</a:t>
            </a:r>
            <a:endParaRPr lang="en-US" u="sng" dirty="0" smtClean="0"/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ta-IN" dirty="0" smtClean="0"/>
              <a:t>வெளிசெய்</a:t>
            </a:r>
            <a:r>
              <a:rPr lang="en-US" dirty="0" smtClean="0"/>
              <a:t>”,</a:t>
            </a:r>
            <a:r>
              <a:rPr lang="ta-IN" dirty="0" smtClean="0"/>
              <a:t> </a:t>
            </a:r>
            <a:r>
              <a:rPr lang="en-US" dirty="0" smtClean="0"/>
              <a:t>“</a:t>
            </a:r>
            <a:r>
              <a:rPr lang="ta-IN" dirty="0" smtClean="0"/>
              <a:t>உள்ளாறு</a:t>
            </a:r>
            <a:r>
              <a:rPr lang="en-US" dirty="0" smtClean="0"/>
              <a:t>”,</a:t>
            </a:r>
            <a:r>
              <a:rPr lang="ta-IN" dirty="0" smtClean="0"/>
              <a:t> </a:t>
            </a:r>
            <a:r>
              <a:rPr lang="en-US" dirty="0" smtClean="0"/>
              <a:t>“</a:t>
            </a:r>
            <a:r>
              <a:rPr lang="ta-IN" dirty="0" smtClean="0"/>
              <a:t>வெளியுறு</a:t>
            </a:r>
            <a:r>
              <a:rPr lang="en-US" dirty="0" smtClean="0"/>
              <a:t>”,</a:t>
            </a:r>
            <a:r>
              <a:rPr lang="ta-IN" dirty="0" smtClean="0"/>
              <a:t> </a:t>
            </a:r>
            <a:r>
              <a:rPr lang="en-US" dirty="0" smtClean="0"/>
              <a:t>“</a:t>
            </a:r>
            <a:r>
              <a:rPr lang="ta-IN" dirty="0" smtClean="0"/>
              <a:t>உள்ளிடு</a:t>
            </a:r>
            <a:r>
              <a:rPr lang="en-US" dirty="0" smtClean="0"/>
              <a:t>”,</a:t>
            </a:r>
            <a:r>
              <a:rPr lang="ta-IN" dirty="0" smtClean="0"/>
              <a:t> </a:t>
            </a:r>
            <a:r>
              <a:rPr lang="en-US" dirty="0" smtClean="0"/>
              <a:t>“</a:t>
            </a:r>
            <a:r>
              <a:rPr lang="ta-IN" dirty="0" smtClean="0"/>
              <a:t>உள்நோக்கு</a:t>
            </a:r>
            <a:r>
              <a:rPr lang="en-US" dirty="0" smtClean="0"/>
              <a:t>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என்பன</a:t>
            </a:r>
            <a:r>
              <a:rPr lang="en-US" dirty="0" smtClean="0"/>
              <a:t> </a:t>
            </a:r>
            <a:r>
              <a:rPr lang="en-US" dirty="0" err="1" smtClean="0"/>
              <a:t>போன்ற</a:t>
            </a:r>
            <a:r>
              <a:rPr lang="en-US" dirty="0" smtClean="0"/>
              <a:t> </a:t>
            </a:r>
            <a:r>
              <a:rPr lang="en-US" dirty="0" err="1" smtClean="0"/>
              <a:t>வழக்கு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“</a:t>
            </a:r>
            <a:r>
              <a:rPr lang="ta-IN" dirty="0" smtClean="0"/>
              <a:t>வெளியேறு</a:t>
            </a:r>
            <a:r>
              <a:rPr lang="en-US" dirty="0" smtClean="0"/>
              <a:t>”,</a:t>
            </a:r>
            <a:r>
              <a:rPr lang="ta-IN" dirty="0" smtClean="0"/>
              <a:t> </a:t>
            </a:r>
            <a:r>
              <a:rPr lang="en-US" dirty="0" smtClean="0"/>
              <a:t>“</a:t>
            </a:r>
            <a:r>
              <a:rPr lang="ta-IN" dirty="0" smtClean="0"/>
              <a:t>உள்நோக்கம்</a:t>
            </a:r>
            <a:r>
              <a:rPr lang="en-US" dirty="0" smtClean="0"/>
              <a:t>”,</a:t>
            </a:r>
            <a:r>
              <a:rPr lang="ta-IN" dirty="0" smtClean="0"/>
              <a:t> </a:t>
            </a:r>
            <a:r>
              <a:rPr lang="en-US" dirty="0" smtClean="0"/>
              <a:t>“</a:t>
            </a:r>
            <a:r>
              <a:rPr lang="ta-IN" dirty="0" smtClean="0"/>
              <a:t>உடன்பிறந்தோர்</a:t>
            </a:r>
            <a:r>
              <a:rPr lang="en-US" dirty="0" smtClean="0"/>
              <a:t>”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என்பன</a:t>
            </a:r>
            <a:r>
              <a:rPr lang="en-US" dirty="0" smtClean="0"/>
              <a:t> </a:t>
            </a:r>
            <a:r>
              <a:rPr lang="en-US" dirty="0" err="1" smtClean="0"/>
              <a:t>போன்ற</a:t>
            </a:r>
            <a:r>
              <a:rPr lang="en-US" dirty="0" smtClean="0"/>
              <a:t> </a:t>
            </a:r>
            <a:r>
              <a:rPr lang="en-US" dirty="0" err="1" smtClean="0"/>
              <a:t>தனிப்</a:t>
            </a:r>
            <a:r>
              <a:rPr lang="en-US" dirty="0" smtClean="0"/>
              <a:t> </a:t>
            </a:r>
            <a:r>
              <a:rPr lang="en-US" dirty="0" err="1" smtClean="0"/>
              <a:t>பெயர்களையும்</a:t>
            </a:r>
            <a:r>
              <a:rPr lang="en-US" dirty="0" smtClean="0"/>
              <a:t> </a:t>
            </a:r>
            <a:r>
              <a:rPr lang="en-US" dirty="0" err="1" smtClean="0"/>
              <a:t>வினைகளையும்</a:t>
            </a:r>
            <a:r>
              <a:rPr lang="en-US" dirty="0" smtClean="0"/>
              <a:t> </a:t>
            </a:r>
            <a:r>
              <a:rPr lang="en-US" dirty="0" err="1" smtClean="0"/>
              <a:t>உருவாக்க</a:t>
            </a:r>
            <a:r>
              <a:rPr lang="en-US" dirty="0" smtClean="0"/>
              <a:t> </a:t>
            </a:r>
            <a:r>
              <a:rPr lang="en-US" dirty="0" err="1" smtClean="0"/>
              <a:t>வித்திட்டது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128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உடன்</a:t>
            </a:r>
            <a:r>
              <a:rPr lang="en-US" dirty="0" smtClean="0"/>
              <a:t> </a:t>
            </a:r>
            <a:r>
              <a:rPr lang="en-US" dirty="0" err="1" smtClean="0"/>
              <a:t>உருபு</a:t>
            </a:r>
            <a:r>
              <a:rPr lang="en-US" dirty="0" smtClean="0"/>
              <a:t> </a:t>
            </a:r>
            <a:r>
              <a:rPr lang="en-US" dirty="0" err="1" smtClean="0"/>
              <a:t>வந்தவிதம்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err="1" smtClean="0"/>
              <a:t>என்</a:t>
            </a:r>
            <a:r>
              <a:rPr lang="en-US" dirty="0" smtClean="0"/>
              <a:t> </a:t>
            </a:r>
            <a:r>
              <a:rPr lang="en-US" dirty="0" err="1" smtClean="0"/>
              <a:t>உள்ளத்து</a:t>
            </a:r>
            <a:r>
              <a:rPr lang="en-US" dirty="0" smtClean="0"/>
              <a:t> </a:t>
            </a:r>
            <a:r>
              <a:rPr lang="en-US" dirty="0" err="1" smtClean="0"/>
              <a:t>உடன்இயைந்தாளே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பெரியார்</a:t>
            </a:r>
            <a:r>
              <a:rPr lang="en-US" dirty="0" smtClean="0"/>
              <a:t> </a:t>
            </a:r>
            <a:r>
              <a:rPr lang="en-US" dirty="0" err="1" smtClean="0"/>
              <a:t>உடன்கூடல்</a:t>
            </a:r>
            <a:r>
              <a:rPr lang="en-US" dirty="0" smtClean="0"/>
              <a:t> </a:t>
            </a:r>
            <a:r>
              <a:rPr lang="en-US" dirty="0" err="1" smtClean="0"/>
              <a:t>பேரின்பமாமே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மாயரோடு</a:t>
            </a:r>
            <a:r>
              <a:rPr lang="en-US" dirty="0" smtClean="0"/>
              <a:t> </a:t>
            </a:r>
            <a:r>
              <a:rPr lang="en-US" dirty="0" err="1" smtClean="0"/>
              <a:t>உடன்வளை</a:t>
            </a:r>
            <a:r>
              <a:rPr lang="en-US" dirty="0" smtClean="0"/>
              <a:t> </a:t>
            </a:r>
            <a:r>
              <a:rPr lang="en-US" dirty="0" err="1" smtClean="0"/>
              <a:t>கோல்</a:t>
            </a:r>
            <a:r>
              <a:rPr lang="en-US" dirty="0" smtClean="0"/>
              <a:t> </a:t>
            </a:r>
            <a:r>
              <a:rPr lang="en-US" dirty="0" err="1" smtClean="0"/>
              <a:t>வீச</a:t>
            </a:r>
            <a:r>
              <a:rPr lang="en-US" dirty="0" smtClean="0"/>
              <a:t> –</a:t>
            </a:r>
            <a:r>
              <a:rPr lang="en-US" dirty="0" err="1" smtClean="0"/>
              <a:t>திவ்யப்பிரபந்தம்</a:t>
            </a:r>
            <a:r>
              <a:rPr lang="en-US" dirty="0" smtClean="0"/>
              <a:t>  (</a:t>
            </a:r>
            <a:r>
              <a:rPr lang="en-US" dirty="0" err="1" smtClean="0"/>
              <a:t>ஓடு</a:t>
            </a:r>
            <a:r>
              <a:rPr lang="en-US" dirty="0" smtClean="0"/>
              <a:t> – </a:t>
            </a:r>
            <a:r>
              <a:rPr lang="en-US" dirty="0" err="1" smtClean="0"/>
              <a:t>உடன்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என்</a:t>
            </a:r>
            <a:r>
              <a:rPr lang="en-US" dirty="0" smtClean="0"/>
              <a:t> </a:t>
            </a:r>
            <a:r>
              <a:rPr lang="en-US" dirty="0" err="1" smtClean="0"/>
              <a:t>உள்ளத்துடன்</a:t>
            </a:r>
            <a:r>
              <a:rPr lang="en-US" dirty="0" smtClean="0"/>
              <a:t> </a:t>
            </a:r>
            <a:r>
              <a:rPr lang="en-US" dirty="0" err="1" smtClean="0"/>
              <a:t>இயைந்தாளே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பெரியாருடன்</a:t>
            </a:r>
            <a:r>
              <a:rPr lang="en-US" dirty="0" smtClean="0"/>
              <a:t> </a:t>
            </a:r>
            <a:r>
              <a:rPr lang="en-US" dirty="0" err="1" smtClean="0"/>
              <a:t>கூடல்</a:t>
            </a:r>
            <a:r>
              <a:rPr lang="en-US" dirty="0" smtClean="0"/>
              <a:t> </a:t>
            </a:r>
            <a:r>
              <a:rPr lang="en-US" dirty="0" err="1" smtClean="0"/>
              <a:t>பேரின்பமாமே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“</a:t>
            </a:r>
            <a:r>
              <a:rPr lang="en-US" b="1" dirty="0" err="1" smtClean="0"/>
              <a:t>பற்றி</a:t>
            </a:r>
            <a:r>
              <a:rPr lang="en-US" b="1" dirty="0" smtClean="0"/>
              <a:t>” </a:t>
            </a:r>
            <a:r>
              <a:rPr lang="en-US" b="1" dirty="0" err="1" smtClean="0"/>
              <a:t>என்பது</a:t>
            </a:r>
            <a:r>
              <a:rPr lang="en-US" b="1" dirty="0" smtClean="0"/>
              <a:t> </a:t>
            </a:r>
            <a:r>
              <a:rPr lang="en-US" b="1" dirty="0" err="1" smtClean="0"/>
              <a:t>பற்றி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err="1" smtClean="0"/>
              <a:t>பசுக்கள்</a:t>
            </a:r>
            <a:r>
              <a:rPr lang="en-US" dirty="0" smtClean="0"/>
              <a:t> </a:t>
            </a:r>
            <a:r>
              <a:rPr lang="en-US" dirty="0" err="1" smtClean="0"/>
              <a:t>தலைவனைப்</a:t>
            </a:r>
            <a:r>
              <a:rPr lang="en-US" dirty="0" smtClean="0"/>
              <a:t> </a:t>
            </a:r>
            <a:r>
              <a:rPr lang="en-US" dirty="0" err="1" smtClean="0"/>
              <a:t>பற்றிவிடவே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நூலொன்று</a:t>
            </a:r>
            <a:r>
              <a:rPr lang="en-US" dirty="0" smtClean="0"/>
              <a:t> </a:t>
            </a:r>
            <a:r>
              <a:rPr lang="en-US" dirty="0" err="1" smtClean="0"/>
              <a:t>பற்றி</a:t>
            </a:r>
            <a:r>
              <a:rPr lang="en-US" dirty="0" smtClean="0"/>
              <a:t> </a:t>
            </a:r>
            <a:r>
              <a:rPr lang="en-US" dirty="0" err="1" smtClean="0"/>
              <a:t>நுனியேற</a:t>
            </a:r>
            <a:r>
              <a:rPr lang="en-US" dirty="0" smtClean="0"/>
              <a:t> </a:t>
            </a:r>
            <a:r>
              <a:rPr lang="en-US" dirty="0" err="1" smtClean="0"/>
              <a:t>மாட்டாதார்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</a:t>
            </a:r>
            <a:r>
              <a:rPr lang="en-US" dirty="0" err="1" smtClean="0"/>
              <a:t>பற்றி</a:t>
            </a:r>
            <a:r>
              <a:rPr lang="en-US" dirty="0" smtClean="0"/>
              <a:t>” </a:t>
            </a:r>
            <a:r>
              <a:rPr lang="en-US" dirty="0" err="1" smtClean="0"/>
              <a:t>தனிவினையாகப்</a:t>
            </a:r>
            <a:r>
              <a:rPr lang="en-US" dirty="0" smtClean="0"/>
              <a:t> </a:t>
            </a:r>
            <a:r>
              <a:rPr lang="en-US" dirty="0" err="1" smtClean="0"/>
              <a:t>பயன்பட்டு</a:t>
            </a:r>
            <a:r>
              <a:rPr lang="en-US" dirty="0" smtClean="0"/>
              <a:t> </a:t>
            </a:r>
            <a:r>
              <a:rPr lang="en-US" dirty="0" err="1" smtClean="0"/>
              <a:t>பின்னர்</a:t>
            </a:r>
            <a:r>
              <a:rPr lang="en-US" dirty="0" smtClean="0"/>
              <a:t> </a:t>
            </a:r>
            <a:r>
              <a:rPr lang="en-US" dirty="0" err="1" smtClean="0"/>
              <a:t>உருபாக</a:t>
            </a:r>
            <a:r>
              <a:rPr lang="en-US" dirty="0" smtClean="0"/>
              <a:t> </a:t>
            </a:r>
            <a:r>
              <a:rPr lang="en-US" dirty="0" err="1" smtClean="0"/>
              <a:t>மாறியிருக்கிறது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b="1" dirty="0" err="1" smtClean="0"/>
              <a:t>இலிருந்து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மற்றும்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இடமிருந்து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போன்ற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விகுதிகளின்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வரலாற்று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நோக்கு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a-IN" dirty="0" smtClean="0"/>
              <a:t>எய்த நாளில் இருந்து கண்டேனே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திருமந்திரம்</a:t>
            </a:r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ta-IN" dirty="0" smtClean="0"/>
              <a:t>மாமல்லபுரத்தில் இருந்து வாழும் உழக்குணி வணிகன்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கல்வெட்டுத்</a:t>
            </a:r>
            <a:r>
              <a:rPr lang="en-US" dirty="0" smtClean="0"/>
              <a:t> </a:t>
            </a:r>
            <a:r>
              <a:rPr lang="en-US" dirty="0" err="1" smtClean="0"/>
              <a:t>தமிழ்</a:t>
            </a:r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இராப்பகல்</a:t>
            </a:r>
            <a:r>
              <a:rPr lang="en-US" dirty="0" smtClean="0"/>
              <a:t> </a:t>
            </a:r>
            <a:r>
              <a:rPr lang="en-US" dirty="0" err="1" smtClean="0"/>
              <a:t>அற்ற</a:t>
            </a:r>
            <a:r>
              <a:rPr lang="en-US" dirty="0" smtClean="0"/>
              <a:t> </a:t>
            </a:r>
            <a:r>
              <a:rPr lang="en-US" dirty="0" err="1" smtClean="0"/>
              <a:t>இடத்தே</a:t>
            </a:r>
            <a:r>
              <a:rPr lang="en-US" dirty="0" smtClean="0"/>
              <a:t> </a:t>
            </a:r>
            <a:r>
              <a:rPr lang="en-US" dirty="0" err="1" smtClean="0"/>
              <a:t>இருந்து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இருந்துகாண்</a:t>
            </a:r>
            <a:r>
              <a:rPr lang="en-US" dirty="0" smtClean="0"/>
              <a:t> -  </a:t>
            </a:r>
            <a:r>
              <a:rPr lang="en-US" dirty="0" err="1" smtClean="0"/>
              <a:t>இருந்துவாழ்</a:t>
            </a:r>
            <a:r>
              <a:rPr lang="en-US" dirty="0" smtClean="0"/>
              <a:t>  </a:t>
            </a:r>
            <a:r>
              <a:rPr lang="en-US" sz="1800" dirty="0" err="1" smtClean="0"/>
              <a:t>அன்வயப்படு</a:t>
            </a:r>
            <a:r>
              <a:rPr lang="en-US" sz="1800" dirty="0" smtClean="0"/>
              <a:t>…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இலிருந்து</a:t>
            </a:r>
            <a:r>
              <a:rPr lang="en-US" dirty="0" smtClean="0"/>
              <a:t>  - </a:t>
            </a:r>
            <a:r>
              <a:rPr lang="en-US" dirty="0" err="1" smtClean="0"/>
              <a:t>இடமிருந்து</a:t>
            </a:r>
            <a:r>
              <a:rPr lang="en-US" dirty="0" smtClean="0"/>
              <a:t>…..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/>
          <a:lstStyle/>
          <a:p>
            <a:r>
              <a:rPr lang="ta-IN" dirty="0" smtClean="0"/>
              <a:t>1789 </a:t>
            </a:r>
            <a:br>
              <a:rPr lang="ta-IN" dirty="0" smtClean="0"/>
            </a:br>
            <a:r>
              <a:rPr lang="ta-IN" dirty="0" smtClean="0">
                <a:solidFill>
                  <a:schemeClr val="accent5"/>
                </a:solidFill>
              </a:rPr>
              <a:t>அவனும்</a:t>
            </a:r>
            <a:r>
              <a:rPr lang="ta-IN" dirty="0" smtClean="0"/>
              <a:t> அவனும் </a:t>
            </a:r>
            <a:r>
              <a:rPr lang="ta-IN" dirty="0" smtClean="0">
                <a:solidFill>
                  <a:schemeClr val="accent2"/>
                </a:solidFill>
              </a:rPr>
              <a:t>அவனை</a:t>
            </a:r>
            <a:r>
              <a:rPr lang="ta-IN" dirty="0" smtClean="0"/>
              <a:t> அறியார் </a:t>
            </a:r>
            <a:br>
              <a:rPr lang="ta-IN" dirty="0" smtClean="0"/>
            </a:br>
            <a:r>
              <a:rPr lang="ta-IN" dirty="0" smtClean="0"/>
              <a:t>அவனை அறியில் அறிவானும் இல்லை </a:t>
            </a:r>
            <a:br>
              <a:rPr lang="ta-IN" dirty="0" smtClean="0"/>
            </a:br>
            <a:r>
              <a:rPr lang="ta-IN" dirty="0" smtClean="0"/>
              <a:t>அவனும் அவனும் அவனை அறியில் </a:t>
            </a:r>
            <a:br>
              <a:rPr lang="ta-IN" dirty="0" smtClean="0"/>
            </a:br>
            <a:r>
              <a:rPr lang="ta-IN" dirty="0" smtClean="0"/>
              <a:t>அவனும் அவனும் </a:t>
            </a:r>
            <a:r>
              <a:rPr lang="ta-IN" dirty="0" smtClean="0">
                <a:solidFill>
                  <a:schemeClr val="accent2"/>
                </a:solidFill>
              </a:rPr>
              <a:t>அவனிவன்</a:t>
            </a:r>
            <a:r>
              <a:rPr lang="ta-IN" dirty="0" smtClean="0"/>
              <a:t> ஆமே. 12 </a:t>
            </a:r>
            <a:br>
              <a:rPr lang="ta-IN" dirty="0" smtClean="0"/>
            </a:br>
            <a:r>
              <a:rPr lang="ta-IN" dirty="0" smtClean="0"/>
              <a:t/>
            </a:r>
            <a:br>
              <a:rPr lang="ta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ta-IN" dirty="0" smtClean="0"/>
              <a:t>2010 </a:t>
            </a:r>
            <a:br>
              <a:rPr lang="ta-IN" dirty="0" smtClean="0"/>
            </a:br>
            <a:r>
              <a:rPr lang="ta-IN" dirty="0" smtClean="0"/>
              <a:t>அணுவுள் அவனும் அவனுள் அணுவும் </a:t>
            </a:r>
            <a:br>
              <a:rPr lang="ta-IN" dirty="0" smtClean="0"/>
            </a:br>
            <a:r>
              <a:rPr lang="ta-IN" dirty="0" smtClean="0"/>
              <a:t>கணுஅற நின்ற கலப்பது உணரார் </a:t>
            </a:r>
            <a:br>
              <a:rPr lang="ta-IN" dirty="0" smtClean="0"/>
            </a:br>
            <a:r>
              <a:rPr lang="ta-IN" dirty="0" smtClean="0"/>
              <a:t>இணையிலி </a:t>
            </a:r>
            <a:r>
              <a:rPr lang="ta-IN" dirty="0" smtClean="0">
                <a:solidFill>
                  <a:srgbClr val="FF0000"/>
                </a:solidFill>
              </a:rPr>
              <a:t>ஈசன் அவன்</a:t>
            </a:r>
            <a:r>
              <a:rPr lang="ta-IN" dirty="0" smtClean="0"/>
              <a:t>எங்கும் ஆகித் </a:t>
            </a:r>
            <a:br>
              <a:rPr lang="ta-IN" dirty="0" smtClean="0"/>
            </a:br>
            <a:r>
              <a:rPr lang="ta-IN" dirty="0" smtClean="0"/>
              <a:t>தணிவற நின்றான் சராசரம் தானே.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115. </a:t>
            </a:r>
          </a:p>
          <a:p>
            <a:r>
              <a:rPr lang="ta-IN" dirty="0" smtClean="0"/>
              <a:t>பதி பசு பாசம் எனப்பகர் மூன்றில்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a-IN" dirty="0" smtClean="0"/>
              <a:t>பதியினைப் போல் பசு பாசம் அனாதி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a-IN" dirty="0" smtClean="0"/>
              <a:t>பதியினைச் சென்றணுகாப் பசு பாசம் பதியணுகில் பசு பாச நில்லாவே </a:t>
            </a:r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Among the three – God soul and desire - of which they speak, </a:t>
            </a:r>
            <a:br>
              <a:rPr lang="en-US" sz="1800" dirty="0" smtClean="0"/>
            </a:br>
            <a:r>
              <a:rPr lang="en-US" sz="1800" dirty="0" smtClean="0"/>
              <a:t>Like God, the soul must be devoid of desire. </a:t>
            </a:r>
            <a:br>
              <a:rPr lang="en-US" sz="1800" dirty="0" smtClean="0"/>
            </a:br>
            <a:r>
              <a:rPr lang="en-US" sz="1800" dirty="0" smtClean="0"/>
              <a:t>The soul with desire does not reach God. Upon reaching God, the soul will shed its desire.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1475656" y="2420888"/>
            <a:ext cx="6192688" cy="213285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1823 </a:t>
            </a:r>
            <a:b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உள்ளம் பெருங்கோயில் ஊனுடம்பு ஆலயம்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வள்ளற் பிரானார்க்கு வாய்கோ புரவாசல் </a:t>
            </a:r>
            <a:b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தெள்ளத் தெளிந்தார்க்குச் சீவன் சிவலிங்கம் </a:t>
            </a:r>
            <a:b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கள்ளப் புலன்ஐந்தும் </a:t>
            </a:r>
            <a: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காளா மணிவிளக்கே</a:t>
            </a:r>
            <a:r>
              <a:rPr kumimoji="0" lang="ta-IN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/>
          </a:bodyPr>
          <a:lstStyle/>
          <a:p>
            <a:r>
              <a:rPr lang="ta-IN" sz="2400" dirty="0" smtClean="0"/>
              <a:t>2976 </a:t>
            </a:r>
            <a:br>
              <a:rPr lang="ta-IN" sz="2400" dirty="0" smtClean="0"/>
            </a:br>
            <a:r>
              <a:rPr lang="ta-IN" sz="2400" dirty="0" smtClean="0"/>
              <a:t>கரும்பும் தேனும் கலந்ததோர் காயத்தில் </a:t>
            </a:r>
            <a:br>
              <a:rPr lang="ta-IN" sz="2400" dirty="0" smtClean="0"/>
            </a:br>
            <a:r>
              <a:rPr lang="ta-IN" sz="2400" dirty="0" smtClean="0"/>
              <a:t>அரும்பும் கந்தமும் ஆகிய ஆனந்தம் </a:t>
            </a:r>
            <a:br>
              <a:rPr lang="ta-IN" sz="2400" dirty="0" smtClean="0"/>
            </a:br>
            <a:r>
              <a:rPr lang="ta-IN" sz="2400" dirty="0" smtClean="0"/>
              <a:t>விரும்பியே </a:t>
            </a:r>
            <a:r>
              <a:rPr lang="ta-IN" sz="2400" dirty="0" smtClean="0">
                <a:solidFill>
                  <a:srgbClr val="FF0000"/>
                </a:solidFill>
              </a:rPr>
              <a:t>உள்ளம் வெளியுறக் </a:t>
            </a:r>
            <a:r>
              <a:rPr lang="ta-IN" sz="2400" dirty="0" smtClean="0"/>
              <a:t>கண்டபின் </a:t>
            </a:r>
            <a:br>
              <a:rPr lang="ta-IN" sz="2400" dirty="0" smtClean="0"/>
            </a:br>
            <a:r>
              <a:rPr lang="ta-IN" sz="2400" dirty="0" smtClean="0"/>
              <a:t>கரும்பும் </a:t>
            </a:r>
            <a:r>
              <a:rPr lang="ta-IN" sz="2400" dirty="0" smtClean="0"/>
              <a:t>கைத்தது தேனும் </a:t>
            </a:r>
            <a:r>
              <a:rPr lang="ta-IN" sz="2400" dirty="0" smtClean="0"/>
              <a:t>புளித்ததே</a:t>
            </a:r>
            <a:r>
              <a:rPr lang="en-US" sz="2400" dirty="0" smtClean="0"/>
              <a:t>!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ta-IN" sz="1700" dirty="0" smtClean="0"/>
              <a:t>கந்தம் [ </a:t>
            </a:r>
            <a:r>
              <a:rPr lang="en-US" sz="1700" dirty="0" err="1" smtClean="0"/>
              <a:t>kantam</a:t>
            </a:r>
            <a:r>
              <a:rPr lang="en-US" sz="1700" dirty="0" smtClean="0"/>
              <a:t> ] n </a:t>
            </a:r>
            <a:r>
              <a:rPr lang="en-US" sz="1700" dirty="0" err="1" smtClean="0"/>
              <a:t>kantam</a:t>
            </a:r>
            <a:r>
              <a:rPr lang="en-US" sz="1700" dirty="0" smtClean="0"/>
              <a:t> . </a:t>
            </a:r>
            <a:r>
              <a:rPr lang="en-US" sz="1700" i="1" dirty="0" err="1" smtClean="0"/>
              <a:t>gandha</a:t>
            </a:r>
            <a:r>
              <a:rPr lang="en-US" sz="1700" dirty="0" smtClean="0"/>
              <a:t>. 1. Scent, </a:t>
            </a:r>
            <a:r>
              <a:rPr lang="en-US" sz="1700" dirty="0" err="1" smtClean="0"/>
              <a:t>odour</a:t>
            </a:r>
            <a:r>
              <a:rPr lang="en-US" sz="1700" dirty="0" smtClean="0"/>
              <a:t>, fragrance; </a:t>
            </a:r>
            <a:r>
              <a:rPr lang="ta-IN" sz="1700" dirty="0" smtClean="0"/>
              <a:t>வாசனை. கந்தமாமலர் (திவ். பெ ரியதி. 3, 5, 6). 2. </a:t>
            </a:r>
            <a:r>
              <a:rPr lang="en-US" sz="1700" dirty="0" smtClean="0"/>
              <a:t>Perfumery; spices, of which five are mentioned, viz., </a:t>
            </a:r>
            <a:r>
              <a:rPr lang="ta-IN" sz="1700" dirty="0" smtClean="0"/>
              <a:t>இலவங்கம், ஏலம், கர்ப்பூரம், சாதிக்காய், தக்கோலம்; முகவாசப்பண்டம். (பிங்.) 3. </a:t>
            </a:r>
            <a:r>
              <a:rPr lang="en-US" sz="1700" dirty="0" smtClean="0"/>
              <a:t>Sandal-wood; </a:t>
            </a:r>
            <a:r>
              <a:rPr lang="ta-IN" sz="1700" dirty="0" smtClean="0"/>
              <a:t>சந்தனம். (</a:t>
            </a:r>
            <a:r>
              <a:rPr lang="en-US" sz="1700" dirty="0" smtClean="0"/>
              <a:t>W.) 4. cf. </a:t>
            </a:r>
            <a:r>
              <a:rPr lang="en-US" sz="1700" i="1" dirty="0" err="1" smtClean="0"/>
              <a:t>ugra-gandhā</a:t>
            </a:r>
            <a:r>
              <a:rPr lang="en-US" sz="1700" dirty="0" smtClean="0"/>
              <a:t>. Sweet flag. See </a:t>
            </a:r>
            <a:r>
              <a:rPr lang="ta-IN" sz="1700" dirty="0" smtClean="0"/>
              <a:t>வசம்பு. (மலை.) 5. </a:t>
            </a:r>
            <a:r>
              <a:rPr lang="en-US" sz="1700" dirty="0" smtClean="0"/>
              <a:t>See </a:t>
            </a:r>
            <a:r>
              <a:rPr lang="ta-IN" sz="1700" dirty="0" smtClean="0"/>
              <a:t>கந்தகம், 3. (மலை) </a:t>
            </a:r>
            <a:endParaRPr lang="en-US" sz="1700" dirty="0" smtClean="0"/>
          </a:p>
          <a:p>
            <a:r>
              <a:rPr lang="ta-IN" sz="1800" dirty="0" smtClean="0"/>
              <a:t>அரும்பு [ </a:t>
            </a:r>
            <a:r>
              <a:rPr lang="en-US" sz="1800" dirty="0" err="1" smtClean="0"/>
              <a:t>arumpu</a:t>
            </a:r>
            <a:r>
              <a:rPr lang="en-US" sz="1800" dirty="0" smtClean="0"/>
              <a:t> ] n </a:t>
            </a:r>
            <a:r>
              <a:rPr lang="en-US" sz="1800" dirty="0" err="1" smtClean="0"/>
              <a:t>arumpu</a:t>
            </a:r>
            <a:r>
              <a:rPr lang="en-US" sz="1800" dirty="0" smtClean="0"/>
              <a:t> . </a:t>
            </a:r>
            <a:r>
              <a:rPr lang="ta-IN" sz="1800" dirty="0" smtClean="0"/>
              <a:t>அரும்பு-. 1. </a:t>
            </a:r>
            <a:r>
              <a:rPr lang="en-US" sz="1800" dirty="0" smtClean="0"/>
              <a:t>Bud; </a:t>
            </a:r>
            <a:r>
              <a:rPr lang="ta-IN" sz="1800" dirty="0" smtClean="0"/>
              <a:t>மொட்டு. (பிங்.) 2. </a:t>
            </a:r>
            <a:r>
              <a:rPr lang="en-US" sz="1800" dirty="0" smtClean="0"/>
              <a:t>Filigree work in imitation of buds; </a:t>
            </a:r>
            <a:r>
              <a:rPr lang="ta-IN" sz="1800" dirty="0" smtClean="0"/>
              <a:t>அணிகளின் அரும்புவேலை. (</a:t>
            </a:r>
            <a:r>
              <a:rPr lang="en-US" sz="1800" dirty="0" smtClean="0"/>
              <a:t>W.) 3. Soft sprouting hair, young beard or moustache; </a:t>
            </a:r>
            <a:r>
              <a:rPr lang="ta-IN" sz="1800" dirty="0" smtClean="0"/>
              <a:t>முகத் திற்றோன்றும் இளமயிர். அரும்பிறங்குகிறது. 4. </a:t>
            </a:r>
            <a:r>
              <a:rPr lang="en-US" sz="1800" dirty="0" smtClean="0"/>
              <a:t>Rice; </a:t>
            </a:r>
            <a:r>
              <a:rPr lang="ta-IN" sz="1800" dirty="0" smtClean="0"/>
              <a:t>அரிசி. அரும்புக்குங் கொத்துக்கும் வந்தார் (தனிப்பா. </a:t>
            </a:r>
            <a:r>
              <a:rPr lang="en-US" sz="1800" dirty="0" err="1" smtClean="0"/>
              <a:t>i</a:t>
            </a:r>
            <a:r>
              <a:rPr lang="en-US" sz="1800" dirty="0" smtClean="0"/>
              <a:t>, 87, 171). </a:t>
            </a:r>
            <a:endParaRPr lang="en-US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udradanda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0"/>
            <a:ext cx="4350521" cy="6810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2160" y="764704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Dancing Siva </a:t>
            </a:r>
            <a:r>
              <a:rPr lang="en-US" b="1" dirty="0"/>
              <a:t>without the Dwarf under the feet.  Courtesy: </a:t>
            </a:r>
            <a:r>
              <a:rPr lang="en-US" b="1" dirty="0" err="1"/>
              <a:t>Kaimal</a:t>
            </a:r>
            <a:r>
              <a:rPr lang="en-US" b="1" dirty="0"/>
              <a:t> (1999: 394)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2348880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Transitions:</a:t>
            </a:r>
          </a:p>
          <a:p>
            <a:endParaRPr lang="en-US" dirty="0" smtClean="0"/>
          </a:p>
          <a:p>
            <a:r>
              <a:rPr lang="en-US" dirty="0" smtClean="0"/>
              <a:t>Language</a:t>
            </a:r>
            <a:endParaRPr lang="en-US" dirty="0" smtClean="0"/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Religious </a:t>
            </a:r>
            <a:r>
              <a:rPr lang="en-US" dirty="0" smtClean="0"/>
              <a:t>doctrines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மாற்றங்கள்</a:t>
            </a:r>
            <a:r>
              <a:rPr lang="en-US" smtClean="0"/>
              <a:t>:</a:t>
            </a:r>
            <a:endParaRPr lang="en-US" dirty="0" smtClean="0"/>
          </a:p>
          <a:p>
            <a:r>
              <a:rPr lang="en-US" sz="1400" dirty="0" err="1" smtClean="0"/>
              <a:t>மொழி</a:t>
            </a:r>
            <a:endParaRPr lang="en-US" sz="1400" dirty="0" smtClean="0"/>
          </a:p>
          <a:p>
            <a:r>
              <a:rPr lang="en-US" sz="1400" dirty="0" err="1" smtClean="0"/>
              <a:t>தத்துவம்</a:t>
            </a:r>
            <a:endParaRPr lang="en-US" sz="1400" dirty="0" smtClean="0"/>
          </a:p>
          <a:p>
            <a:r>
              <a:rPr lang="en-US" sz="1400" dirty="0" err="1" smtClean="0"/>
              <a:t>இறைவழிக்</a:t>
            </a:r>
            <a:r>
              <a:rPr lang="en-US" sz="1400" dirty="0" smtClean="0"/>
              <a:t>  </a:t>
            </a:r>
            <a:r>
              <a:rPr lang="en-US" sz="1400" dirty="0" err="1" smtClean="0"/>
              <a:t>கொள்கைகள்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Tirumantiram</a:t>
            </a:r>
            <a:r>
              <a:rPr lang="en-US" dirty="0" smtClean="0"/>
              <a:t>: 2724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Upon </a:t>
            </a:r>
            <a:r>
              <a:rPr lang="en-US" dirty="0"/>
              <a:t>the glory of the endless </a:t>
            </a:r>
            <a:r>
              <a:rPr lang="en-US" dirty="0" err="1" smtClean="0"/>
              <a:t>Sakthi</a:t>
            </a:r>
            <a:r>
              <a:rPr lang="en-US" dirty="0" smtClean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Experience the engaging blissful dance!</a:t>
            </a:r>
            <a:br>
              <a:rPr lang="en-US" dirty="0"/>
            </a:br>
            <a:r>
              <a:rPr lang="en-US" dirty="0"/>
              <a:t>Transcending </a:t>
            </a:r>
            <a:r>
              <a:rPr lang="en-US" dirty="0" smtClean="0"/>
              <a:t>all of the knowledge, </a:t>
            </a:r>
            <a:r>
              <a:rPr lang="en-US" dirty="0"/>
              <a:t>dances the Lord!</a:t>
            </a:r>
            <a:br>
              <a:rPr lang="en-US" dirty="0"/>
            </a:br>
            <a:r>
              <a:rPr lang="en-US" dirty="0"/>
              <a:t>The space thus becomes the locution </a:t>
            </a:r>
            <a:r>
              <a:rPr lang="en-US" dirty="0" smtClean="0"/>
              <a:t>for dance!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6" name="Picture 5" descr="song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692696"/>
            <a:ext cx="5267325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Tirumantiram</a:t>
            </a:r>
            <a:r>
              <a:rPr lang="en-US" dirty="0" smtClean="0"/>
              <a:t>: 2724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None experiences the Lord within!</a:t>
            </a:r>
            <a:br>
              <a:rPr lang="en-US" dirty="0"/>
            </a:br>
            <a:r>
              <a:rPr lang="en-US" dirty="0"/>
              <a:t>Of all the eight directions, glorify Him as God!</a:t>
            </a:r>
            <a:br>
              <a:rPr lang="en-US" dirty="0"/>
            </a:br>
            <a:r>
              <a:rPr lang="en-US" dirty="0"/>
              <a:t>Surpassing the Cosmos, remains the blissful dancer!</a:t>
            </a:r>
            <a:br>
              <a:rPr lang="en-US" dirty="0"/>
            </a:br>
            <a:r>
              <a:rPr lang="en-US" dirty="0"/>
              <a:t>None experiences His face within the devotee’s heart!</a:t>
            </a:r>
          </a:p>
          <a:p>
            <a:endParaRPr lang="en-US" dirty="0"/>
          </a:p>
        </p:txBody>
      </p:sp>
      <p:pic>
        <p:nvPicPr>
          <p:cNvPr id="4" name="Picture 3" descr="song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764704"/>
            <a:ext cx="5038725" cy="143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Paranjothi</a:t>
            </a:r>
            <a:r>
              <a:rPr lang="en-US" dirty="0" smtClean="0"/>
              <a:t> – </a:t>
            </a:r>
            <a:r>
              <a:rPr lang="en-US" dirty="0" err="1" smtClean="0"/>
              <a:t>Tiruvilaiyadar</a:t>
            </a:r>
            <a:r>
              <a:rPr lang="en-US" dirty="0" smtClean="0"/>
              <a:t> </a:t>
            </a:r>
            <a:r>
              <a:rPr lang="en-US" dirty="0" err="1" smtClean="0"/>
              <a:t>puranam</a:t>
            </a:r>
            <a:r>
              <a:rPr lang="en-US" dirty="0" smtClean="0"/>
              <a:t> 456:2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692696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“We perform that dance,</a:t>
            </a:r>
          </a:p>
          <a:p>
            <a:r>
              <a:rPr lang="en-US" dirty="0" smtClean="0"/>
              <a:t>in this </a:t>
            </a:r>
            <a:r>
              <a:rPr lang="en-US" dirty="0" err="1" smtClean="0"/>
              <a:t>VeLLiyambalam</a:t>
            </a:r>
            <a:r>
              <a:rPr lang="en-US" dirty="0" smtClean="0"/>
              <a:t> (Madurai)”, Said the Lord.</a:t>
            </a:r>
          </a:p>
          <a:p>
            <a:r>
              <a:rPr lang="en-US" dirty="0" smtClean="0"/>
              <a:t>“The World is nothing but a Human Form!</a:t>
            </a:r>
          </a:p>
          <a:p>
            <a:r>
              <a:rPr lang="en-US" dirty="0" smtClean="0"/>
              <a:t>Heart is the </a:t>
            </a:r>
            <a:r>
              <a:rPr lang="en-US" dirty="0" err="1" smtClean="0"/>
              <a:t>Ponnambalam</a:t>
            </a:r>
            <a:r>
              <a:rPr lang="en-US" dirty="0" smtClean="0"/>
              <a:t> (Chidambaram) and</a:t>
            </a:r>
          </a:p>
          <a:p>
            <a:r>
              <a:rPr lang="en-US" dirty="0" smtClean="0"/>
              <a:t>Top of head is this </a:t>
            </a:r>
            <a:r>
              <a:rPr lang="en-US" dirty="0" err="1" smtClean="0"/>
              <a:t>VeLLiyambalam</a:t>
            </a:r>
            <a:r>
              <a:rPr lang="en-US" dirty="0" smtClean="0"/>
              <a:t>”,</a:t>
            </a:r>
          </a:p>
          <a:p>
            <a:r>
              <a:rPr lang="en-US" dirty="0" smtClean="0"/>
              <a:t>proclaimed the Lord gracefully.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Oh! The Lord! “What are the other parts then?”</a:t>
            </a:r>
          </a:p>
          <a:p>
            <a:r>
              <a:rPr lang="en-US" dirty="0" smtClean="0"/>
              <a:t>The Saints Wonder!</a:t>
            </a:r>
          </a:p>
          <a:p>
            <a:endParaRPr lang="en-US" dirty="0" smtClean="0"/>
          </a:p>
          <a:p>
            <a:r>
              <a:rPr lang="en-US" dirty="0" smtClean="0"/>
              <a:t>The Lord Proclaims further!</a:t>
            </a:r>
          </a:p>
          <a:p>
            <a:r>
              <a:rPr lang="en-US" dirty="0" smtClean="0"/>
              <a:t>World is the human body, so to say!</a:t>
            </a:r>
          </a:p>
          <a:p>
            <a:r>
              <a:rPr lang="en-US" dirty="0" smtClean="0"/>
              <a:t>There exists a limitless Sanctorum on this earth!</a:t>
            </a:r>
          </a:p>
          <a:p>
            <a:r>
              <a:rPr lang="en-US" dirty="0" smtClean="0"/>
              <a:t>To describe them all, impossible it would be!</a:t>
            </a:r>
          </a:p>
          <a:p>
            <a:r>
              <a:rPr lang="en-US" dirty="0" smtClean="0"/>
              <a:t>We explain some, all of you listen!.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davall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32656"/>
            <a:ext cx="6624736" cy="619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Tirumantiram</a:t>
            </a:r>
            <a:r>
              <a:rPr lang="en-US" dirty="0" smtClean="0"/>
              <a:t>: 2774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His body pervades the space! </a:t>
            </a:r>
            <a:br>
              <a:rPr lang="en-US" dirty="0" smtClean="0"/>
            </a:br>
            <a:r>
              <a:rPr lang="en-US" dirty="0" smtClean="0"/>
              <a:t>Darkness in space is </a:t>
            </a:r>
            <a:r>
              <a:rPr lang="en-US" dirty="0" err="1" smtClean="0"/>
              <a:t>Muyalaka</a:t>
            </a:r>
            <a:r>
              <a:rPr lang="en-US" dirty="0"/>
              <a:t> </a:t>
            </a:r>
            <a:r>
              <a:rPr lang="en-US" dirty="0" smtClean="0"/>
              <a:t>the Demon</a:t>
            </a:r>
            <a:br>
              <a:rPr lang="en-US" dirty="0" smtClean="0"/>
            </a:br>
            <a:r>
              <a:rPr lang="en-US" dirty="0" smtClean="0"/>
              <a:t>Spreads are His hands permeating the space</a:t>
            </a:r>
            <a:br>
              <a:rPr lang="en-US" dirty="0" smtClean="0"/>
            </a:br>
            <a:r>
              <a:rPr lang="en-US" dirty="0" smtClean="0"/>
              <a:t>Charming are His eyes, the Sun, Moon and Fire!</a:t>
            </a:r>
            <a:br>
              <a:rPr lang="en-US" dirty="0" smtClean="0"/>
            </a:br>
            <a:r>
              <a:rPr lang="en-US" dirty="0" smtClean="0"/>
              <a:t>Thus He dances in a Stage of the Sky!</a:t>
            </a:r>
            <a:endParaRPr lang="en-US" dirty="0"/>
          </a:p>
        </p:txBody>
      </p:sp>
      <p:pic>
        <p:nvPicPr>
          <p:cNvPr id="6" name="Picture 5" descr="muyalak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836712"/>
            <a:ext cx="4392488" cy="1492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422</Words>
  <Application>Microsoft Office PowerPoint</Application>
  <PresentationFormat>On-screen Show (4:3)</PresentationFormat>
  <Paragraphs>226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Tirumular’s Tirumantiram -  Nuances of the Tamil Language and  Thoughts on Consciousness</vt:lpstr>
      <vt:lpstr>உள்ளத்தின் உருவகமும் ஒரு நிலை வழிபாடும்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தொடர் வினை பிரிய வந்தது “வினை”</vt:lpstr>
      <vt:lpstr>உடன் உருபு வந்தவிதம்</vt:lpstr>
      <vt:lpstr>“பற்றி” என்பது பற்றி </vt:lpstr>
      <vt:lpstr>இலிருந்து மற்றும் இடமிருந்து போன்ற விகுதிகளின் வரலாற்று நோக்கு 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Tamil Poet Saints' Perceptions and the Saiva Temple Architectures in Tamil Nadu</dc:title>
  <dc:creator>Vasu Renganathan</dc:creator>
  <cp:lastModifiedBy>renganav</cp:lastModifiedBy>
  <cp:revision>30</cp:revision>
  <dcterms:created xsi:type="dcterms:W3CDTF">2010-10-14T16:54:51Z</dcterms:created>
  <dcterms:modified xsi:type="dcterms:W3CDTF">2014-06-23T00:55:49Z</dcterms:modified>
</cp:coreProperties>
</file>