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9" r:id="rId3"/>
    <p:sldId id="280" r:id="rId4"/>
    <p:sldId id="269" r:id="rId5"/>
    <p:sldId id="270" r:id="rId6"/>
    <p:sldId id="272" r:id="rId7"/>
    <p:sldId id="271" r:id="rId8"/>
    <p:sldId id="273" r:id="rId9"/>
    <p:sldId id="277" r:id="rId10"/>
    <p:sldId id="278" r:id="rId11"/>
    <p:sldId id="257" r:id="rId12"/>
    <p:sldId id="274" r:id="rId13"/>
    <p:sldId id="262" r:id="rId14"/>
    <p:sldId id="268" r:id="rId15"/>
    <p:sldId id="265" r:id="rId16"/>
    <p:sldId id="266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18E2"/>
    <a:srgbClr val="9A984E"/>
    <a:srgbClr val="B5BE3C"/>
    <a:srgbClr val="1D6F27"/>
    <a:srgbClr val="37B2C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3B503-E8F9-41DA-9FA6-897307E306E6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4A8749-8DA6-4083-9495-9FF0B599E5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A8749-8DA6-4083-9495-9FF0B599E56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9589E9-0699-40B6-BD83-2FB84F325F1A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BAEE33-371F-44B1-BEC7-EA88D8493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589E9-0699-40B6-BD83-2FB84F325F1A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BAEE33-371F-44B1-BEC7-EA88D8493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589E9-0699-40B6-BD83-2FB84F325F1A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BAEE33-371F-44B1-BEC7-EA88D8493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589E9-0699-40B6-BD83-2FB84F325F1A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BAEE33-371F-44B1-BEC7-EA88D84932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589E9-0699-40B6-BD83-2FB84F325F1A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BAEE33-371F-44B1-BEC7-EA88D84932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589E9-0699-40B6-BD83-2FB84F325F1A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BAEE33-371F-44B1-BEC7-EA88D84932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589E9-0699-40B6-BD83-2FB84F325F1A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BAEE33-371F-44B1-BEC7-EA88D8493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589E9-0699-40B6-BD83-2FB84F325F1A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BAEE33-371F-44B1-BEC7-EA88D84932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9589E9-0699-40B6-BD83-2FB84F325F1A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BAEE33-371F-44B1-BEC7-EA88D8493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79589E9-0699-40B6-BD83-2FB84F325F1A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BAEE33-371F-44B1-BEC7-EA88D8493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9589E9-0699-40B6-BD83-2FB84F325F1A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BAEE33-371F-44B1-BEC7-EA88D84932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79589E9-0699-40B6-BD83-2FB84F325F1A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BAEE33-371F-44B1-BEC7-EA88D8493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1829761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சித்தம்</a:t>
            </a:r>
            <a:r>
              <a:rPr lang="en-US" sz="3200" dirty="0" smtClean="0"/>
              <a:t> </a:t>
            </a:r>
            <a:r>
              <a:rPr lang="en-US" sz="3200" dirty="0" err="1" smtClean="0"/>
              <a:t>பற்றித்</a:t>
            </a:r>
            <a:r>
              <a:rPr lang="en-US" sz="3200" dirty="0" smtClean="0"/>
              <a:t> </a:t>
            </a:r>
            <a:r>
              <a:rPr lang="en-US" sz="3200" dirty="0" err="1" smtClean="0"/>
              <a:t>திருமூலரும்</a:t>
            </a:r>
            <a:r>
              <a:rPr lang="en-US" sz="3200" dirty="0" smtClean="0"/>
              <a:t> </a:t>
            </a:r>
            <a:r>
              <a:rPr lang="en-US" sz="3200" dirty="0" err="1" smtClean="0"/>
              <a:t>எட்மண்ட்</a:t>
            </a:r>
            <a:r>
              <a:rPr lang="en-US" sz="3200" dirty="0" smtClean="0"/>
              <a:t> </a:t>
            </a:r>
            <a:r>
              <a:rPr lang="en-US" sz="3200" dirty="0" err="1" smtClean="0"/>
              <a:t>கூசுரோவோம்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5658296"/>
            <a:ext cx="7772400" cy="1199704"/>
          </a:xfrm>
        </p:spPr>
        <p:txBody>
          <a:bodyPr/>
          <a:lstStyle/>
          <a:p>
            <a:r>
              <a:rPr lang="en-US" dirty="0" err="1" smtClean="0"/>
              <a:t>வாசு</a:t>
            </a:r>
            <a:r>
              <a:rPr lang="en-US" dirty="0" smtClean="0"/>
              <a:t> </a:t>
            </a:r>
            <a:r>
              <a:rPr lang="en-US" dirty="0" err="1" smtClean="0"/>
              <a:t>அரங்கநாதன்</a:t>
            </a:r>
            <a:endParaRPr lang="en-US" dirty="0" smtClean="0"/>
          </a:p>
          <a:p>
            <a:r>
              <a:rPr lang="en-US" dirty="0" err="1" smtClean="0"/>
              <a:t>பென்சில்வேனியாப்</a:t>
            </a:r>
            <a:r>
              <a:rPr lang="en-US" dirty="0" smtClean="0"/>
              <a:t> </a:t>
            </a:r>
            <a:r>
              <a:rPr lang="en-US" dirty="0" err="1" smtClean="0"/>
              <a:t>பல்கலைக்கழகம்</a:t>
            </a:r>
            <a:endParaRPr lang="en-US" dirty="0"/>
          </a:p>
        </p:txBody>
      </p:sp>
      <p:pic>
        <p:nvPicPr>
          <p:cNvPr id="4" name="Picture 3" descr="yog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2636912"/>
            <a:ext cx="2959960" cy="2306687"/>
          </a:xfrm>
          <a:prstGeom prst="rect">
            <a:avLst/>
          </a:prstGeom>
        </p:spPr>
      </p:pic>
      <p:pic>
        <p:nvPicPr>
          <p:cNvPr id="1026" name="Picture 2" descr="C:\Users\renganav\Desktop\VASU\presentations\washington\siddh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204864"/>
            <a:ext cx="4421311" cy="2677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332657"/>
            <a:ext cx="8219256" cy="4176464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accent2"/>
                </a:solidFill>
              </a:rPr>
              <a:t>தெளிந்த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</a:rPr>
              <a:t>நிலை</a:t>
            </a:r>
            <a:endParaRPr lang="en-US" sz="3600" dirty="0" smtClean="0">
              <a:solidFill>
                <a:schemeClr val="accent2"/>
              </a:solidFill>
            </a:endParaRPr>
          </a:p>
          <a:p>
            <a:r>
              <a:rPr lang="en-US" sz="3600" dirty="0" smtClean="0">
                <a:solidFill>
                  <a:schemeClr val="accent2"/>
                </a:solidFill>
              </a:rPr>
              <a:t>               </a:t>
            </a:r>
            <a:r>
              <a:rPr lang="en-US" sz="3600" dirty="0" err="1" smtClean="0">
                <a:solidFill>
                  <a:srgbClr val="3E18E2"/>
                </a:solidFill>
              </a:rPr>
              <a:t>சித்தி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pic>
        <p:nvPicPr>
          <p:cNvPr id="2050" name="Picture 2" descr="C:\Users\renganav\Desktop\VASU\presentations\washington\woman-with-lit-up-light-bulb-for-head_10428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88640"/>
            <a:ext cx="4062859" cy="4010937"/>
          </a:xfrm>
          <a:prstGeom prst="rect">
            <a:avLst/>
          </a:prstGeom>
          <a:noFill/>
        </p:spPr>
      </p:pic>
      <p:pic>
        <p:nvPicPr>
          <p:cNvPr id="2051" name="Picture 3" descr="C:\Users\renganav\Desktop\VASU\presentations\washington\litup_hea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1700808"/>
            <a:ext cx="3623767" cy="2717825"/>
          </a:xfrm>
          <a:prstGeom prst="rect">
            <a:avLst/>
          </a:prstGeom>
          <a:noFill/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2771800" y="4725144"/>
            <a:ext cx="6192688" cy="2132856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ta-I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1823 </a:t>
            </a:r>
            <a:br>
              <a:rPr kumimoji="0" lang="ta-I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ta-I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உள்ளம் பெருங்கோயில் ஊனுடம்பு ஆலயம்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ta-I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வள்ளற் பிரானார்க்கு வாய்கோ புரவாசல் </a:t>
            </a:r>
            <a:br>
              <a:rPr kumimoji="0" lang="ta-I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ta-I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தெள்ளத் தெளிந்தார்க்குச் சீவன் சிவலிங்கம் </a:t>
            </a:r>
            <a:br>
              <a:rPr kumimoji="0" lang="ta-I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ta-I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கள்ளப் புலன்ஐந்தும் </a:t>
            </a:r>
            <a:r>
              <a:rPr kumimoji="0" lang="ta-I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காளா மணிவிளக்கே</a:t>
            </a:r>
            <a:r>
              <a:rPr kumimoji="0" lang="ta-I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</a:t>
            </a:r>
            <a:br>
              <a:rPr kumimoji="0" lang="ta-I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ta-I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ta-I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ta-I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ta-IN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32240" y="638132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நுந்தாவிளக்கு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udradanda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332656"/>
            <a:ext cx="3384376" cy="52984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36096" y="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சதுர</a:t>
            </a:r>
            <a:r>
              <a:rPr lang="en-US" dirty="0" smtClean="0"/>
              <a:t> </a:t>
            </a:r>
            <a:r>
              <a:rPr lang="en-US" dirty="0" err="1" smtClean="0"/>
              <a:t>தாண்டவ</a:t>
            </a:r>
            <a:r>
              <a:rPr lang="en-US" dirty="0" smtClean="0"/>
              <a:t> </a:t>
            </a:r>
            <a:r>
              <a:rPr lang="en-US" dirty="0" err="1" smtClean="0"/>
              <a:t>நடனம்</a:t>
            </a:r>
            <a:endParaRPr lang="en-US" dirty="0"/>
          </a:p>
        </p:txBody>
      </p:sp>
      <p:pic>
        <p:nvPicPr>
          <p:cNvPr id="7" name="Picture 6" descr="adavalla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404664"/>
            <a:ext cx="5316430" cy="496855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1520" y="11663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ஆனந்த</a:t>
            </a:r>
            <a:r>
              <a:rPr lang="en-US" dirty="0" smtClean="0"/>
              <a:t> </a:t>
            </a:r>
            <a:r>
              <a:rPr lang="en-US" dirty="0" err="1" smtClean="0"/>
              <a:t>தாண்டவ</a:t>
            </a:r>
            <a:r>
              <a:rPr lang="en-US" dirty="0" smtClean="0"/>
              <a:t> </a:t>
            </a:r>
            <a:r>
              <a:rPr lang="en-US" dirty="0" err="1" smtClean="0"/>
              <a:t>நடனம்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23928" y="54868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திருமூலர்</a:t>
            </a:r>
            <a:endParaRPr lang="en-US" dirty="0"/>
          </a:p>
        </p:txBody>
      </p:sp>
      <p:cxnSp>
        <p:nvCxnSpPr>
          <p:cNvPr id="12" name="Elbow Connector 11"/>
          <p:cNvCxnSpPr>
            <a:stCxn id="10" idx="2"/>
          </p:cNvCxnSpPr>
          <p:nvPr/>
        </p:nvCxnSpPr>
        <p:spPr>
          <a:xfrm rot="5400000">
            <a:off x="3856568" y="913366"/>
            <a:ext cx="782795" cy="79208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23928" y="3573016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எட்மண்ட்</a:t>
            </a:r>
            <a:r>
              <a:rPr lang="en-US" dirty="0" smtClean="0"/>
              <a:t> </a:t>
            </a:r>
            <a:r>
              <a:rPr lang="en-US" dirty="0" err="1" smtClean="0"/>
              <a:t>கூசுரோ</a:t>
            </a:r>
            <a:endParaRPr lang="en-US" dirty="0"/>
          </a:p>
        </p:txBody>
      </p:sp>
      <p:cxnSp>
        <p:nvCxnSpPr>
          <p:cNvPr id="18" name="Elbow Connector 17"/>
          <p:cNvCxnSpPr/>
          <p:nvPr/>
        </p:nvCxnSpPr>
        <p:spPr>
          <a:xfrm flipV="1">
            <a:off x="4427984" y="2708920"/>
            <a:ext cx="936104" cy="7920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 descr="song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5373216"/>
            <a:ext cx="4464496" cy="148478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572000" y="5805264"/>
            <a:ext cx="4680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a-IN" sz="1400" dirty="0" smtClean="0">
                <a:solidFill>
                  <a:srgbClr val="FFFF00"/>
                </a:solidFill>
              </a:rPr>
              <a:t>மேவிய சீவன் வடிவது சொல்லிடில்</a:t>
            </a:r>
            <a:br>
              <a:rPr lang="ta-IN" sz="1400" dirty="0" smtClean="0">
                <a:solidFill>
                  <a:srgbClr val="FFFF00"/>
                </a:solidFill>
              </a:rPr>
            </a:br>
            <a:r>
              <a:rPr lang="ta-IN" sz="1400" dirty="0" smtClean="0">
                <a:solidFill>
                  <a:srgbClr val="FFFF00"/>
                </a:solidFill>
              </a:rPr>
              <a:t>கோவின் பயிரொன்று நூறுடன் கூறிட்டு</a:t>
            </a:r>
            <a:br>
              <a:rPr lang="ta-IN" sz="1400" dirty="0" smtClean="0">
                <a:solidFill>
                  <a:srgbClr val="FFFF00"/>
                </a:solidFill>
              </a:rPr>
            </a:br>
            <a:r>
              <a:rPr lang="ta-IN" sz="1400" dirty="0" smtClean="0">
                <a:solidFill>
                  <a:srgbClr val="FFFF00"/>
                </a:solidFill>
              </a:rPr>
              <a:t>மேவிய கூறது ஆயிரமானால்</a:t>
            </a:r>
            <a:br>
              <a:rPr lang="ta-IN" sz="1400" dirty="0" smtClean="0">
                <a:solidFill>
                  <a:srgbClr val="FFFF00"/>
                </a:solidFill>
              </a:rPr>
            </a:br>
            <a:r>
              <a:rPr lang="ta-IN" sz="1400" dirty="0" smtClean="0">
                <a:solidFill>
                  <a:srgbClr val="FFFF00"/>
                </a:solidFill>
              </a:rPr>
              <a:t>ஆவியின் கூறு நூறாயிரத்தொன்றாகுமே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63888" y="652534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2724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544522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FF00"/>
                </a:solidFill>
              </a:rPr>
              <a:t>2011</a:t>
            </a:r>
            <a:endParaRPr lang="en-US" sz="1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Consciousness is not </a:t>
            </a:r>
            <a:r>
              <a:rPr lang="en-US" sz="2400" dirty="0" smtClean="0"/>
              <a:t>the name for ‘psychic complexes’, for ‘contents’, fused together, for ‘bundles’ or streams or ‘sensations’ which, without sense in themselves, also can not lend any ‘sense’ to whatever mixture; </a:t>
            </a:r>
            <a:br>
              <a:rPr lang="en-US" sz="2400" dirty="0" smtClean="0"/>
            </a:br>
            <a:r>
              <a:rPr lang="en-US" sz="2400" dirty="0" smtClean="0"/>
              <a:t>           </a:t>
            </a:r>
            <a:br>
              <a:rPr lang="en-US" sz="2400" dirty="0" smtClean="0"/>
            </a:br>
            <a:r>
              <a:rPr lang="en-US" sz="2400" dirty="0" err="1" smtClean="0"/>
              <a:t>சித்தம்</a:t>
            </a:r>
            <a:r>
              <a:rPr lang="en-US" sz="2400" dirty="0" smtClean="0"/>
              <a:t> </a:t>
            </a:r>
            <a:r>
              <a:rPr lang="en-US" sz="2400" dirty="0" err="1" smtClean="0"/>
              <a:t>என்பது</a:t>
            </a:r>
            <a:r>
              <a:rPr lang="en-US" sz="2400" dirty="0" smtClean="0"/>
              <a:t> </a:t>
            </a:r>
            <a:r>
              <a:rPr lang="en-US" sz="2400" dirty="0" err="1" smtClean="0"/>
              <a:t>சிக்கல்</a:t>
            </a:r>
            <a:r>
              <a:rPr lang="en-US" sz="2400" dirty="0" smtClean="0"/>
              <a:t> </a:t>
            </a:r>
            <a:r>
              <a:rPr lang="en-US" sz="2400" dirty="0" err="1" smtClean="0"/>
              <a:t>கொண்ட</a:t>
            </a:r>
            <a:r>
              <a:rPr lang="en-US" sz="2400" dirty="0" smtClean="0"/>
              <a:t> </a:t>
            </a:r>
            <a:r>
              <a:rPr lang="en-US" sz="2400" dirty="0" err="1" smtClean="0"/>
              <a:t>நூற்கண்டு</a:t>
            </a:r>
            <a:r>
              <a:rPr lang="en-US" sz="2400" dirty="0" smtClean="0"/>
              <a:t> </a:t>
            </a:r>
            <a:r>
              <a:rPr lang="en-US" sz="2400" dirty="0" err="1" smtClean="0"/>
              <a:t>இல்லை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It is rather </a:t>
            </a:r>
            <a:r>
              <a:rPr lang="en-US" sz="2400" dirty="0" smtClean="0"/>
              <a:t>through and through ‘consciousness’, the source of all reason and unreason, all legitimacy and illegitimacy, all reality and fiction, all value and disvalue, all deed and misdeed.  Consciousness is therefore </a:t>
            </a:r>
            <a:r>
              <a:rPr lang="en-US" sz="2400" dirty="0" err="1" smtClean="0"/>
              <a:t>toto</a:t>
            </a:r>
            <a:r>
              <a:rPr lang="en-US" sz="2400" dirty="0" smtClean="0"/>
              <a:t> </a:t>
            </a:r>
            <a:r>
              <a:rPr lang="en-US" sz="2400" dirty="0" err="1" smtClean="0"/>
              <a:t>coelo</a:t>
            </a:r>
            <a:r>
              <a:rPr lang="en-US" sz="2400" dirty="0" smtClean="0"/>
              <a:t> different from what </a:t>
            </a:r>
            <a:r>
              <a:rPr lang="en-US" sz="2400" dirty="0" err="1" smtClean="0"/>
              <a:t>sensualism</a:t>
            </a:r>
            <a:r>
              <a:rPr lang="en-US" sz="2400" dirty="0" smtClean="0"/>
              <a:t> alone will see, from what in fact is irrational stuff without sense – but which is, of course, accessible to rationalization (</a:t>
            </a:r>
            <a:r>
              <a:rPr lang="en-US" sz="2400" dirty="0" err="1" smtClean="0"/>
              <a:t>Ideen</a:t>
            </a:r>
            <a:r>
              <a:rPr lang="en-US" sz="2400" dirty="0" smtClean="0"/>
              <a:t> I §86, </a:t>
            </a:r>
            <a:r>
              <a:rPr lang="en-US" sz="2400" dirty="0" err="1" smtClean="0"/>
              <a:t>pp.207</a:t>
            </a:r>
            <a:r>
              <a:rPr lang="en-US" sz="2400" dirty="0" smtClean="0"/>
              <a:t>-8; </a:t>
            </a:r>
            <a:r>
              <a:rPr lang="en-US" sz="2400" dirty="0" err="1" smtClean="0"/>
              <a:t>Hua</a:t>
            </a:r>
            <a:r>
              <a:rPr lang="en-US" sz="2400" dirty="0" smtClean="0"/>
              <a:t> 3/1:176).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சித்தம்</a:t>
            </a:r>
            <a:r>
              <a:rPr lang="en-US" sz="2400" dirty="0" smtClean="0"/>
              <a:t> </a:t>
            </a:r>
            <a:r>
              <a:rPr lang="en-US" sz="2400" dirty="0" err="1" smtClean="0"/>
              <a:t>என்பது</a:t>
            </a:r>
            <a:r>
              <a:rPr lang="en-US" sz="2400" dirty="0" smtClean="0"/>
              <a:t> </a:t>
            </a:r>
            <a:r>
              <a:rPr lang="en-US" sz="2400" dirty="0" err="1" smtClean="0"/>
              <a:t>உலகவாழ்வில்</a:t>
            </a:r>
            <a:r>
              <a:rPr lang="en-US" sz="2400" dirty="0" smtClean="0"/>
              <a:t> </a:t>
            </a:r>
            <a:r>
              <a:rPr lang="en-US" sz="2400" dirty="0" err="1" smtClean="0"/>
              <a:t>சித்தி</a:t>
            </a:r>
            <a:r>
              <a:rPr lang="en-US" sz="2400" dirty="0" smtClean="0"/>
              <a:t> </a:t>
            </a:r>
            <a:r>
              <a:rPr lang="en-US" sz="2400" dirty="0" err="1" smtClean="0"/>
              <a:t>பெற</a:t>
            </a:r>
            <a:r>
              <a:rPr lang="en-US" sz="2400" dirty="0" smtClean="0"/>
              <a:t> </a:t>
            </a:r>
            <a:r>
              <a:rPr lang="en-US" sz="2400" dirty="0" err="1" smtClean="0"/>
              <a:t>நம்மை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பல</a:t>
            </a:r>
            <a:r>
              <a:rPr lang="en-US" sz="2400" dirty="0" smtClean="0"/>
              <a:t> </a:t>
            </a:r>
            <a:r>
              <a:rPr lang="en-US" sz="2400" dirty="0" err="1" smtClean="0"/>
              <a:t>இழைகளில்</a:t>
            </a:r>
            <a:r>
              <a:rPr lang="en-US" sz="2400" dirty="0" smtClean="0"/>
              <a:t> </a:t>
            </a:r>
            <a:r>
              <a:rPr lang="en-US" sz="2400" dirty="0" err="1" smtClean="0"/>
              <a:t>இணைக்கும்</a:t>
            </a:r>
            <a:r>
              <a:rPr lang="en-US" sz="2400" dirty="0" smtClean="0"/>
              <a:t> </a:t>
            </a:r>
            <a:r>
              <a:rPr lang="en-US" sz="2400" dirty="0" err="1" smtClean="0"/>
              <a:t>எண்ணங்களின்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err="1" smtClean="0"/>
              <a:t>உயிர்ப்பேழை</a:t>
            </a:r>
            <a:r>
              <a:rPr lang="en-US" sz="2400" dirty="0" smtClean="0"/>
              <a:t> 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3608" y="332656"/>
            <a:ext cx="66967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Chidambara</a:t>
            </a:r>
            <a:r>
              <a:rPr lang="en-US" dirty="0" smtClean="0"/>
              <a:t> </a:t>
            </a:r>
            <a:r>
              <a:rPr lang="en-US" dirty="0" err="1" smtClean="0"/>
              <a:t>Rahasyam</a:t>
            </a:r>
            <a:endParaRPr lang="en-US" dirty="0" smtClean="0"/>
          </a:p>
          <a:p>
            <a:r>
              <a:rPr lang="en-US" dirty="0" smtClean="0"/>
              <a:t>                                       </a:t>
            </a:r>
            <a:r>
              <a:rPr lang="en-US" dirty="0" err="1" smtClean="0"/>
              <a:t>Tirumantiram</a:t>
            </a:r>
            <a:r>
              <a:rPr lang="en-US" dirty="0" smtClean="0"/>
              <a:t>: 2840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Form</a:t>
            </a:r>
            <a:r>
              <a:rPr lang="en-US" dirty="0"/>
              <a:t>, He has none; He becomes all the Forms. </a:t>
            </a:r>
          </a:p>
          <a:p>
            <a:r>
              <a:rPr lang="en-US" dirty="0"/>
              <a:t>Cosmic Egg, He has none; He is the Cosmic Egg.</a:t>
            </a:r>
          </a:p>
          <a:p>
            <a:r>
              <a:rPr lang="en-US" dirty="0"/>
              <a:t>Him, the elusive Lord without a Form,</a:t>
            </a:r>
          </a:p>
          <a:p>
            <a:r>
              <a:rPr lang="en-US" dirty="0" smtClean="0"/>
              <a:t>Impossible </a:t>
            </a:r>
            <a:r>
              <a:rPr lang="en-US" dirty="0"/>
              <a:t>for anyone to reach,</a:t>
            </a:r>
          </a:p>
          <a:p>
            <a:r>
              <a:rPr lang="en-US" dirty="0"/>
              <a:t>Without His essence - the </a:t>
            </a:r>
            <a:r>
              <a:rPr lang="en-US" i="1" dirty="0" err="1"/>
              <a:t>karu</a:t>
            </a:r>
            <a:r>
              <a:rPr lang="en-US" dirty="0"/>
              <a:t>. 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43608" y="980728"/>
          <a:ext cx="60960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ta-IN" dirty="0" smtClean="0"/>
                        <a:t>உருவன்றி யேநின்று உருவம் புணர்க்கும் </a:t>
                      </a:r>
                      <a:br>
                        <a:rPr lang="ta-IN" dirty="0" smtClean="0"/>
                      </a:br>
                      <a:r>
                        <a:rPr lang="ta-IN" dirty="0" smtClean="0"/>
                        <a:t>கருவன்றி யேநின்று தான்கரு வாகும் </a:t>
                      </a:r>
                      <a:br>
                        <a:rPr lang="ta-IN" dirty="0" smtClean="0"/>
                      </a:br>
                      <a:r>
                        <a:rPr lang="ta-IN" dirty="0" smtClean="0"/>
                        <a:t>அருவன்றி யேநின்ற மாயப் பிரானைக் </a:t>
                      </a:r>
                      <a:br>
                        <a:rPr lang="ta-IN" dirty="0" smtClean="0"/>
                      </a:br>
                      <a:r>
                        <a:rPr lang="ta-IN" dirty="0" smtClean="0"/>
                        <a:t>குருவன்றி யாவர்க்கும் கூடஒண் ணாதே.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/>
          </a:bodyPr>
          <a:lstStyle/>
          <a:p>
            <a:r>
              <a:rPr lang="ta-IN" sz="2000" b="1" dirty="0" smtClean="0">
                <a:solidFill>
                  <a:srgbClr val="FF0000"/>
                </a:solidFill>
              </a:rPr>
              <a:t>சித்தம்</a:t>
            </a:r>
            <a:r>
              <a:rPr lang="ta-IN" sz="2000" dirty="0" smtClean="0"/>
              <a:t> [ </a:t>
            </a:r>
            <a:r>
              <a:rPr lang="en-US" sz="2000" dirty="0" err="1" smtClean="0"/>
              <a:t>cittam</a:t>
            </a:r>
            <a:r>
              <a:rPr lang="en-US" sz="2000" dirty="0" smtClean="0"/>
              <a:t> ] n </a:t>
            </a:r>
            <a:r>
              <a:rPr lang="en-US" sz="2000" dirty="0" err="1" smtClean="0"/>
              <a:t>cittam</a:t>
            </a:r>
            <a:r>
              <a:rPr lang="en-US" sz="2000" dirty="0" smtClean="0"/>
              <a:t> . </a:t>
            </a:r>
            <a:r>
              <a:rPr lang="en-US" sz="2000" i="1" dirty="0" err="1" smtClean="0"/>
              <a:t>siddha</a:t>
            </a:r>
            <a:r>
              <a:rPr lang="en-US" sz="2000" dirty="0" smtClean="0"/>
              <a:t>. 1. That which is established or attained; </a:t>
            </a:r>
            <a:r>
              <a:rPr lang="ta-IN" sz="2000" dirty="0" smtClean="0"/>
              <a:t>பெறப்பட்ட முடிபு. 2. </a:t>
            </a:r>
            <a:r>
              <a:rPr lang="en-US" sz="2000" dirty="0" smtClean="0"/>
              <a:t>Certainty; </a:t>
            </a:r>
            <a:r>
              <a:rPr lang="ta-IN" sz="2000" dirty="0" smtClean="0"/>
              <a:t>திண்ணம். திருவற மெய்துதல் சித்தம் (மணி. 1, 85). 3. </a:t>
            </a:r>
            <a:r>
              <a:rPr lang="en-US" sz="2000" dirty="0" smtClean="0"/>
              <a:t>That which is ready; </a:t>
            </a:r>
            <a:r>
              <a:rPr lang="ta-IN" sz="2000" dirty="0" smtClean="0"/>
              <a:t>ஆயத்தமானது. 4. </a:t>
            </a:r>
            <a:r>
              <a:rPr lang="en-US" sz="2000" dirty="0" smtClean="0"/>
              <a:t>An ancient </a:t>
            </a:r>
            <a:r>
              <a:rPr lang="en-US" sz="2000" dirty="0" err="1" smtClean="0"/>
              <a:t>Šaiva</a:t>
            </a:r>
            <a:r>
              <a:rPr lang="en-US" sz="2000" dirty="0" smtClean="0"/>
              <a:t> scripture in Sanskrit, one of 28 </a:t>
            </a:r>
            <a:r>
              <a:rPr lang="en-US" sz="2000" i="1" dirty="0" err="1" smtClean="0"/>
              <a:t>civākamam</a:t>
            </a:r>
            <a:r>
              <a:rPr lang="en-US" sz="2000" dirty="0" smtClean="0"/>
              <a:t>, q.v.; </a:t>
            </a:r>
            <a:r>
              <a:rPr lang="ta-IN" sz="2000" dirty="0" smtClean="0"/>
              <a:t>சிவாகமத்துளொன்று. (சைவச. பொது. 335, உரை.) 5. (</a:t>
            </a:r>
            <a:r>
              <a:rPr lang="en-US" sz="2000" dirty="0" smtClean="0"/>
              <a:t>Astron.) A division of time, one of 27 </a:t>
            </a:r>
            <a:r>
              <a:rPr lang="en-US" sz="2000" i="1" dirty="0" err="1" smtClean="0"/>
              <a:t>yōkam</a:t>
            </a:r>
            <a:r>
              <a:rPr lang="en-US" sz="2000" dirty="0" smtClean="0"/>
              <a:t>, q.v.; </a:t>
            </a:r>
            <a:r>
              <a:rPr lang="ta-IN" sz="2000" dirty="0" smtClean="0"/>
              <a:t>யோகம் இருபத்தேழனுள் ஒன்று. (விதான. பஞ்சாங்க. 24.) 6. </a:t>
            </a:r>
            <a:r>
              <a:rPr lang="en-US" sz="2000" dirty="0" err="1" smtClean="0"/>
              <a:t>Māyā</a:t>
            </a:r>
            <a:r>
              <a:rPr lang="en-US" sz="2000" dirty="0" smtClean="0"/>
              <a:t>, as the cause of the world of phenomenon; </a:t>
            </a:r>
            <a:r>
              <a:rPr lang="ta-IN" sz="2000" dirty="0" smtClean="0"/>
              <a:t>மூலப்பகுதி. சித்தத்து மானென்றுரைத்த புத்தி வெளிப்பட்டு (மணி. 27, 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a-IN" dirty="0" smtClean="0">
                <a:solidFill>
                  <a:srgbClr val="FF0000"/>
                </a:solidFill>
              </a:rPr>
              <a:t>துரியம்</a:t>
            </a:r>
            <a:r>
              <a:rPr lang="ta-IN" dirty="0" smtClean="0"/>
              <a:t> [ </a:t>
            </a:r>
            <a:r>
              <a:rPr lang="en-US" dirty="0" err="1" smtClean="0"/>
              <a:t>turiyam</a:t>
            </a:r>
            <a:r>
              <a:rPr lang="en-US" dirty="0" smtClean="0"/>
              <a:t> ] n </a:t>
            </a:r>
            <a:r>
              <a:rPr lang="en-US" dirty="0" err="1" smtClean="0"/>
              <a:t>turiyam</a:t>
            </a:r>
            <a:r>
              <a:rPr lang="en-US" dirty="0" smtClean="0"/>
              <a:t> . </a:t>
            </a:r>
            <a:r>
              <a:rPr lang="en-US" i="1" dirty="0" err="1" smtClean="0"/>
              <a:t>turya</a:t>
            </a:r>
            <a:r>
              <a:rPr lang="en-US" dirty="0" smtClean="0"/>
              <a:t>. 1. The fourth; </a:t>
            </a:r>
            <a:r>
              <a:rPr lang="ta-IN" dirty="0" smtClean="0"/>
              <a:t>நான்காவது. 2. (</a:t>
            </a:r>
            <a:r>
              <a:rPr lang="en-US" dirty="0" err="1" smtClean="0"/>
              <a:t>Šaiva</a:t>
            </a:r>
            <a:r>
              <a:rPr lang="en-US" dirty="0" smtClean="0"/>
              <a:t>.) The fourth state of the soul in which it is in the navel with the </a:t>
            </a:r>
            <a:r>
              <a:rPr lang="en-US" i="1" dirty="0" err="1" smtClean="0"/>
              <a:t>pirāṇaṉ</a:t>
            </a:r>
            <a:r>
              <a:rPr lang="en-US" dirty="0" smtClean="0"/>
              <a:t>, and is cognizant of itself alone; </a:t>
            </a:r>
            <a:r>
              <a:rPr lang="ta-IN" dirty="0" smtClean="0"/>
              <a:t>ஆன்மா உந்திப் பிரதேசத்தில் பிராணனோடு இலயித்து நிற்கத் தன்னையே விஷயீகரிக்கும் நான்காம் ஆன்மநிலை. (சி. போ. பா. 4, 3, பக். 278, புதுப்.) 3. (</a:t>
            </a:r>
            <a:r>
              <a:rPr lang="en-US" dirty="0" err="1" smtClean="0"/>
              <a:t>Yōga</a:t>
            </a:r>
            <a:r>
              <a:rPr lang="en-US" dirty="0" smtClean="0"/>
              <a:t>.) Highest state of </a:t>
            </a:r>
            <a:r>
              <a:rPr lang="en-US" dirty="0" err="1" smtClean="0"/>
              <a:t>Yōga</a:t>
            </a:r>
            <a:r>
              <a:rPr lang="en-US" dirty="0" smtClean="0"/>
              <a:t> in which one attains entire quiescence; </a:t>
            </a:r>
            <a:r>
              <a:rPr lang="ta-IN" dirty="0" smtClean="0"/>
              <a:t>யோகியர் தன்மயமாய் நிற்கும் உயர்நிலை. பாவனைதீர் துரியமதி னிளைப்பு நீங்கி (ஞானவா. முழு. 26). 4. (</a:t>
            </a:r>
            <a:r>
              <a:rPr lang="en-US" dirty="0" err="1" smtClean="0"/>
              <a:t>Jaina</a:t>
            </a:r>
            <a:r>
              <a:rPr lang="en-US" dirty="0" smtClean="0"/>
              <a:t>.) The fourth of </a:t>
            </a:r>
            <a:r>
              <a:rPr lang="en-US" i="1" dirty="0" err="1" smtClean="0"/>
              <a:t>captapaṅki</a:t>
            </a:r>
            <a:r>
              <a:rPr lang="en-US" dirty="0" smtClean="0"/>
              <a:t>, q.v.; </a:t>
            </a:r>
            <a:r>
              <a:rPr lang="ta-IN" dirty="0" smtClean="0"/>
              <a:t>சப்தபங்கியில் நான்காவது. ஓர் சொற் சொலாமையைத் துரியங் காட்டும் (மேருமந். 79).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a-IN" dirty="0" smtClean="0">
                <a:solidFill>
                  <a:srgbClr val="FF0000"/>
                </a:solidFill>
              </a:rPr>
              <a:t>தேறல்</a:t>
            </a:r>
            <a:r>
              <a:rPr lang="ta-IN" dirty="0" smtClean="0"/>
              <a:t> [ </a:t>
            </a:r>
            <a:r>
              <a:rPr lang="en-US" dirty="0" err="1" smtClean="0"/>
              <a:t>tēṟal</a:t>
            </a:r>
            <a:r>
              <a:rPr lang="en-US" dirty="0" smtClean="0"/>
              <a:t> ] n </a:t>
            </a:r>
            <a:r>
              <a:rPr lang="en-US" dirty="0" err="1" smtClean="0"/>
              <a:t>tēṟal</a:t>
            </a:r>
            <a:r>
              <a:rPr lang="en-US" dirty="0" smtClean="0"/>
              <a:t> . </a:t>
            </a:r>
            <a:r>
              <a:rPr lang="ta-IN" dirty="0" smtClean="0"/>
              <a:t>தேறு-. 1. [</a:t>
            </a:r>
            <a:r>
              <a:rPr lang="en-US" dirty="0" smtClean="0"/>
              <a:t>T. </a:t>
            </a:r>
            <a:r>
              <a:rPr lang="en-US" i="1" dirty="0" err="1" smtClean="0"/>
              <a:t>tēra</a:t>
            </a:r>
            <a:r>
              <a:rPr lang="en-US" dirty="0" smtClean="0"/>
              <a:t>, M. </a:t>
            </a:r>
            <a:r>
              <a:rPr lang="en-US" i="1" dirty="0" err="1" smtClean="0"/>
              <a:t>tēṟal</a:t>
            </a:r>
            <a:r>
              <a:rPr lang="en-US" dirty="0" smtClean="0"/>
              <a:t>.] Clearness; </a:t>
            </a:r>
            <a:r>
              <a:rPr lang="ta-IN" dirty="0" smtClean="0"/>
              <a:t>தெளிவு. (பிங்.) 2. </a:t>
            </a:r>
            <a:r>
              <a:rPr lang="en-US" dirty="0" smtClean="0"/>
              <a:t>Pure, clarified toddy; </a:t>
            </a:r>
            <a:r>
              <a:rPr lang="ta-IN" dirty="0" smtClean="0"/>
              <a:t>தெளிந்த கள். தேக்கட் டேறல் (புறநா. 115). 3. </a:t>
            </a:r>
            <a:r>
              <a:rPr lang="en-US" dirty="0" smtClean="0"/>
              <a:t>Honey; </a:t>
            </a:r>
            <a:r>
              <a:rPr lang="ta-IN" dirty="0" smtClean="0"/>
              <a:t>தேன். மலர்த்தேற லூற லின் (தேவா. 94, 3). </a:t>
            </a:r>
            <a:r>
              <a:rPr lang="en-US" dirty="0" smtClean="0"/>
              <a:t>Clarified juice; </a:t>
            </a:r>
            <a:r>
              <a:rPr lang="ta-IN" dirty="0" smtClean="0"/>
              <a:t>சாரம். ஆனெயைக் கரும்பினின் றேறலை (திருவாச. 5, 38).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iddhi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1124744"/>
            <a:ext cx="6421468" cy="3888432"/>
          </a:xfrm>
        </p:spPr>
      </p:pic>
      <p:sp>
        <p:nvSpPr>
          <p:cNvPr id="3" name="TextBox 2"/>
          <p:cNvSpPr txBox="1"/>
          <p:nvPr/>
        </p:nvSpPr>
        <p:spPr>
          <a:xfrm>
            <a:off x="2915816" y="5445224"/>
            <a:ext cx="55446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         </a:t>
            </a:r>
            <a:r>
              <a:rPr lang="en-US" sz="6600" dirty="0" err="1" smtClean="0">
                <a:solidFill>
                  <a:srgbClr val="FF0000"/>
                </a:solidFill>
              </a:rPr>
              <a:t>நன்றி</a:t>
            </a:r>
            <a:r>
              <a:rPr lang="en-US" sz="6600" dirty="0" smtClean="0">
                <a:solidFill>
                  <a:srgbClr val="FF0000"/>
                </a:solidFill>
              </a:rPr>
              <a:t>!  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16632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உள்ளம்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அறிவோம்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தெளிவு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பெறுவோம்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                                                   </a:t>
            </a:r>
            <a:r>
              <a:rPr lang="en-US" dirty="0" err="1" smtClean="0">
                <a:solidFill>
                  <a:srgbClr val="3E18E2"/>
                </a:solidFill>
              </a:rPr>
              <a:t>சித்தம்</a:t>
            </a:r>
            <a:r>
              <a:rPr lang="en-US" dirty="0" smtClean="0">
                <a:solidFill>
                  <a:srgbClr val="3E18E2"/>
                </a:solidFill>
              </a:rPr>
              <a:t> </a:t>
            </a:r>
            <a:r>
              <a:rPr lang="en-US" dirty="0" err="1" smtClean="0">
                <a:solidFill>
                  <a:srgbClr val="3E18E2"/>
                </a:solidFill>
              </a:rPr>
              <a:t>அறிவோம்</a:t>
            </a:r>
            <a:r>
              <a:rPr lang="en-US" dirty="0" smtClean="0">
                <a:solidFill>
                  <a:srgbClr val="3E18E2"/>
                </a:solidFill>
              </a:rPr>
              <a:t> </a:t>
            </a:r>
            <a:r>
              <a:rPr lang="en-US" dirty="0" err="1" smtClean="0">
                <a:solidFill>
                  <a:srgbClr val="3E18E2"/>
                </a:solidFill>
              </a:rPr>
              <a:t>சித்தி</a:t>
            </a:r>
            <a:r>
              <a:rPr lang="en-US" dirty="0" smtClean="0">
                <a:solidFill>
                  <a:srgbClr val="3E18E2"/>
                </a:solidFill>
              </a:rPr>
              <a:t> </a:t>
            </a:r>
            <a:r>
              <a:rPr lang="en-US" dirty="0" err="1" smtClean="0">
                <a:solidFill>
                  <a:srgbClr val="3E18E2"/>
                </a:solidFill>
              </a:rPr>
              <a:t>பெறுவோம்</a:t>
            </a:r>
            <a:r>
              <a:rPr lang="en-US" dirty="0" smtClean="0">
                <a:solidFill>
                  <a:srgbClr val="3E18E2"/>
                </a:solidFill>
              </a:rPr>
              <a:t>!  </a:t>
            </a:r>
            <a:endParaRPr lang="en-US" dirty="0">
              <a:solidFill>
                <a:srgbClr val="3E18E2"/>
              </a:solidFill>
            </a:endParaRPr>
          </a:p>
        </p:txBody>
      </p:sp>
      <p:pic>
        <p:nvPicPr>
          <p:cNvPr id="3075" name="Picture 3" descr="C:\Users\renganav\Desktop\VASU\presentations\washington\marcu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245236"/>
            <a:ext cx="5364088" cy="1612764"/>
          </a:xfrm>
          <a:prstGeom prst="rect">
            <a:avLst/>
          </a:prstGeom>
          <a:noFill/>
        </p:spPr>
      </p:pic>
      <p:pic>
        <p:nvPicPr>
          <p:cNvPr id="6" name="Picture 2" descr="C:\Users\renganav\Desktop\VASU\presentations\washington\light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5656" y="2348880"/>
            <a:ext cx="894321" cy="677317"/>
          </a:xfrm>
          <a:prstGeom prst="rect">
            <a:avLst/>
          </a:prstGeom>
          <a:noFill/>
        </p:spPr>
      </p:pic>
      <p:pic>
        <p:nvPicPr>
          <p:cNvPr id="7" name="Picture 2" descr="C:\Users\renganav\Desktop\VASU\presentations\washington\light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4437112"/>
            <a:ext cx="894321" cy="677317"/>
          </a:xfrm>
          <a:prstGeom prst="rect">
            <a:avLst/>
          </a:prstGeom>
          <a:noFill/>
        </p:spPr>
      </p:pic>
      <p:pic>
        <p:nvPicPr>
          <p:cNvPr id="8" name="Picture 2" descr="C:\Users\renganav\Desktop\VASU\presentations\washington\light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3212976"/>
            <a:ext cx="894321" cy="677317"/>
          </a:xfrm>
          <a:prstGeom prst="rect">
            <a:avLst/>
          </a:prstGeom>
          <a:noFill/>
        </p:spPr>
      </p:pic>
      <p:pic>
        <p:nvPicPr>
          <p:cNvPr id="9" name="Picture 2" descr="C:\Users\renganav\Desktop\VASU\presentations\washington\light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1916832"/>
            <a:ext cx="894321" cy="677317"/>
          </a:xfrm>
          <a:prstGeom prst="rect">
            <a:avLst/>
          </a:prstGeom>
          <a:noFill/>
        </p:spPr>
      </p:pic>
      <p:pic>
        <p:nvPicPr>
          <p:cNvPr id="10" name="Picture 2" descr="C:\Users\renganav\Desktop\VASU\presentations\washington\light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3573016"/>
            <a:ext cx="1054252" cy="798441"/>
          </a:xfrm>
          <a:prstGeom prst="rect">
            <a:avLst/>
          </a:prstGeom>
          <a:noFill/>
        </p:spPr>
      </p:pic>
      <p:pic>
        <p:nvPicPr>
          <p:cNvPr id="11" name="Picture 2" descr="C:\Users\renganav\Desktop\VASU\presentations\washington\light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1340768"/>
            <a:ext cx="894321" cy="677317"/>
          </a:xfrm>
          <a:prstGeom prst="rect">
            <a:avLst/>
          </a:prstGeom>
          <a:noFill/>
        </p:spPr>
      </p:pic>
      <p:pic>
        <p:nvPicPr>
          <p:cNvPr id="12" name="Picture 2" descr="C:\Users\renganav\Desktop\VASU\presentations\washington\light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4" y="1484784"/>
            <a:ext cx="894321" cy="677317"/>
          </a:xfrm>
          <a:prstGeom prst="rect">
            <a:avLst/>
          </a:prstGeom>
          <a:noFill/>
        </p:spPr>
      </p:pic>
      <p:pic>
        <p:nvPicPr>
          <p:cNvPr id="13" name="Picture 2" descr="C:\Users\renganav\Desktop\VASU\presentations\washington\light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4509120"/>
            <a:ext cx="894321" cy="6773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சித்தம்</a:t>
            </a:r>
            <a:r>
              <a:rPr lang="en-US" sz="1600" dirty="0" smtClean="0"/>
              <a:t> – </a:t>
            </a:r>
            <a:r>
              <a:rPr lang="en-US" sz="1600" dirty="0" err="1" smtClean="0"/>
              <a:t>உள்ளம்</a:t>
            </a:r>
            <a:r>
              <a:rPr lang="en-US" sz="1600" dirty="0" smtClean="0"/>
              <a:t>, </a:t>
            </a:r>
            <a:r>
              <a:rPr lang="en-US" sz="1600" dirty="0" err="1" smtClean="0"/>
              <a:t>எண்ணம்</a:t>
            </a:r>
            <a:r>
              <a:rPr lang="en-US" sz="1600" dirty="0" smtClean="0"/>
              <a:t>, </a:t>
            </a:r>
            <a:r>
              <a:rPr lang="en-US" sz="1600" dirty="0" err="1" smtClean="0"/>
              <a:t>மனது</a:t>
            </a:r>
            <a:r>
              <a:rPr lang="en-US" sz="1600" dirty="0" smtClean="0"/>
              <a:t>, </a:t>
            </a:r>
            <a:r>
              <a:rPr lang="en-US" sz="1600" dirty="0" err="1" smtClean="0"/>
              <a:t>உயிர்</a:t>
            </a:r>
            <a:r>
              <a:rPr lang="en-US" sz="1600" dirty="0" smtClean="0"/>
              <a:t>, </a:t>
            </a:r>
            <a:r>
              <a:rPr lang="en-US" sz="1600" dirty="0" err="1" smtClean="0"/>
              <a:t>ஆத்மா</a:t>
            </a:r>
            <a:r>
              <a:rPr lang="en-US" sz="1600" dirty="0" smtClean="0"/>
              <a:t>, </a:t>
            </a:r>
            <a:r>
              <a:rPr lang="en-US" sz="1600" dirty="0" err="1" smtClean="0"/>
              <a:t>சிந்தனை</a:t>
            </a:r>
            <a:r>
              <a:rPr lang="en-US" sz="1600" dirty="0" smtClean="0"/>
              <a:t>…</a:t>
            </a:r>
          </a:p>
          <a:p>
            <a:endParaRPr lang="en-US" sz="1600" dirty="0" smtClean="0"/>
          </a:p>
          <a:p>
            <a:r>
              <a:rPr lang="en-US" sz="1600" dirty="0" err="1" smtClean="0">
                <a:solidFill>
                  <a:srgbClr val="FF0000"/>
                </a:solidFill>
              </a:rPr>
              <a:t>சித்தி</a:t>
            </a:r>
            <a:r>
              <a:rPr lang="en-US" sz="1600" dirty="0" smtClean="0"/>
              <a:t> - </a:t>
            </a:r>
            <a:r>
              <a:rPr lang="en-US" sz="1600" dirty="0" err="1" smtClean="0"/>
              <a:t>தெளிவு</a:t>
            </a:r>
            <a:r>
              <a:rPr lang="en-US" sz="1600" dirty="0" smtClean="0"/>
              <a:t>, </a:t>
            </a:r>
            <a:r>
              <a:rPr lang="en-US" sz="1600" dirty="0" err="1" smtClean="0"/>
              <a:t>அறிவு</a:t>
            </a:r>
            <a:r>
              <a:rPr lang="en-US" sz="1600" dirty="0" smtClean="0"/>
              <a:t>, </a:t>
            </a:r>
            <a:r>
              <a:rPr lang="en-US" sz="1600" dirty="0" err="1" smtClean="0"/>
              <a:t>ஆன்மநிலை</a:t>
            </a:r>
            <a:r>
              <a:rPr lang="en-US" sz="1600" dirty="0" smtClean="0"/>
              <a:t>, </a:t>
            </a:r>
            <a:r>
              <a:rPr lang="en-US" sz="1600" dirty="0" err="1" smtClean="0"/>
              <a:t>அனுபவம்</a:t>
            </a:r>
            <a:r>
              <a:rPr lang="en-US" sz="1600" dirty="0" smtClean="0"/>
              <a:t>, </a:t>
            </a:r>
            <a:r>
              <a:rPr lang="en-US" sz="1600" dirty="0" err="1" smtClean="0"/>
              <a:t>போகம்</a:t>
            </a:r>
            <a:r>
              <a:rPr lang="en-US" sz="1600" dirty="0" smtClean="0"/>
              <a:t>, </a:t>
            </a:r>
            <a:r>
              <a:rPr lang="en-US" sz="1600" dirty="0" err="1" smtClean="0"/>
              <a:t>தேறல்</a:t>
            </a:r>
            <a:r>
              <a:rPr lang="en-US" sz="1600" dirty="0" smtClean="0"/>
              <a:t>, 	     </a:t>
            </a:r>
            <a:r>
              <a:rPr lang="en-US" sz="1600" dirty="0" err="1" smtClean="0"/>
              <a:t>துரியம்</a:t>
            </a:r>
            <a:r>
              <a:rPr lang="en-US" sz="1600" dirty="0" smtClean="0"/>
              <a:t> …</a:t>
            </a:r>
          </a:p>
          <a:p>
            <a:endParaRPr lang="en-US" sz="1600" dirty="0" smtClean="0"/>
          </a:p>
          <a:p>
            <a:r>
              <a:rPr lang="en-US" sz="1600" dirty="0" err="1" smtClean="0">
                <a:solidFill>
                  <a:srgbClr val="FF0000"/>
                </a:solidFill>
              </a:rPr>
              <a:t>எண்சித்தி</a:t>
            </a:r>
            <a:r>
              <a:rPr lang="en-US" sz="1600" dirty="0" smtClean="0"/>
              <a:t> -- </a:t>
            </a:r>
            <a:r>
              <a:rPr lang="ta-IN" sz="1600" dirty="0" smtClean="0"/>
              <a:t>அஷ்டமாசித்தி [ </a:t>
            </a:r>
            <a:r>
              <a:rPr lang="en-US" sz="1600" dirty="0" err="1" smtClean="0"/>
              <a:t>aṣṭamācitti</a:t>
            </a:r>
            <a:r>
              <a:rPr lang="en-US" sz="1600" dirty="0" smtClean="0"/>
              <a:t> ] n </a:t>
            </a:r>
            <a:r>
              <a:rPr lang="en-US" sz="1600" dirty="0" err="1" smtClean="0"/>
              <a:t>aṣṭa-mā-citti</a:t>
            </a:r>
            <a:r>
              <a:rPr lang="en-US" sz="1600" dirty="0" smtClean="0"/>
              <a:t> . </a:t>
            </a:r>
            <a:r>
              <a:rPr lang="en-US" sz="1600" i="1" dirty="0" err="1" smtClean="0"/>
              <a:t>aṣṭan</a:t>
            </a:r>
            <a:r>
              <a:rPr lang="en-US" sz="1600" dirty="0" smtClean="0"/>
              <a:t> +. The</a:t>
            </a:r>
            <a:br>
              <a:rPr lang="en-US" sz="1600" dirty="0" smtClean="0"/>
            </a:br>
            <a:r>
              <a:rPr lang="en-US" sz="1600" dirty="0" smtClean="0"/>
              <a:t>                     eight supernatural powers attainable by </a:t>
            </a:r>
            <a:r>
              <a:rPr lang="en-US" sz="1600" dirty="0" err="1" smtClean="0"/>
              <a:t>Yōga</a:t>
            </a:r>
            <a:r>
              <a:rPr lang="en-US" sz="1600" dirty="0" smtClean="0"/>
              <a:t>, </a:t>
            </a:r>
            <a:br>
              <a:rPr lang="en-US" sz="1600" dirty="0" smtClean="0"/>
            </a:br>
            <a:r>
              <a:rPr lang="en-US" sz="1600" dirty="0" smtClean="0"/>
              <a:t>                     viz., </a:t>
            </a:r>
            <a:r>
              <a:rPr lang="ta-IN" sz="1600" dirty="0" smtClean="0"/>
              <a:t>அணிமா, மகிமா, கரிமா, லகிமா, பிராத்தி,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                   </a:t>
            </a:r>
            <a:r>
              <a:rPr lang="ta-IN" sz="1600" dirty="0" smtClean="0"/>
              <a:t> பிராகாமியம், ஈசத்துவம், வசித்துவம்.</a:t>
            </a:r>
            <a:r>
              <a:rPr lang="en-US" sz="1600" dirty="0" smtClean="0"/>
              <a:t> (</a:t>
            </a:r>
            <a:r>
              <a:rPr lang="en-US" sz="1600" dirty="0" err="1" smtClean="0"/>
              <a:t>சித்தர்</a:t>
            </a:r>
            <a:r>
              <a:rPr lang="en-US" sz="1600" dirty="0" smtClean="0"/>
              <a:t> </a:t>
            </a:r>
            <a:r>
              <a:rPr lang="en-US" sz="1600" dirty="0" err="1" smtClean="0"/>
              <a:t>வித்தைகள்</a:t>
            </a:r>
            <a:r>
              <a:rPr lang="en-US" sz="1600" dirty="0" smtClean="0"/>
              <a:t>)</a:t>
            </a:r>
          </a:p>
          <a:p>
            <a:endParaRPr lang="en-US" sz="1600" dirty="0" smtClean="0"/>
          </a:p>
          <a:p>
            <a:r>
              <a:rPr lang="en-US" sz="1600" dirty="0" err="1" smtClean="0">
                <a:solidFill>
                  <a:srgbClr val="FF0000"/>
                </a:solidFill>
              </a:rPr>
              <a:t>சித்தர்</a:t>
            </a:r>
            <a:r>
              <a:rPr lang="en-US" sz="1600" dirty="0" smtClean="0"/>
              <a:t> – </a:t>
            </a:r>
            <a:r>
              <a:rPr lang="en-US" sz="1600" dirty="0" err="1" smtClean="0"/>
              <a:t>எண்சித்தியை</a:t>
            </a:r>
            <a:r>
              <a:rPr lang="en-US" sz="1600" dirty="0" smtClean="0"/>
              <a:t> </a:t>
            </a:r>
            <a:r>
              <a:rPr lang="en-US" sz="1600" dirty="0" err="1" smtClean="0"/>
              <a:t>அடைந்தோர்</a:t>
            </a:r>
            <a:r>
              <a:rPr lang="en-US" sz="1600" dirty="0" smtClean="0"/>
              <a:t> </a:t>
            </a:r>
            <a:r>
              <a:rPr lang="en-US" sz="1600" dirty="0" err="1" smtClean="0"/>
              <a:t>சித்தர்</a:t>
            </a:r>
            <a:r>
              <a:rPr lang="en-US" sz="1600" dirty="0" smtClean="0"/>
              <a:t> </a:t>
            </a:r>
            <a:r>
              <a:rPr lang="en-US" sz="1600" dirty="0" err="1" smtClean="0"/>
              <a:t>நிலை</a:t>
            </a:r>
            <a:r>
              <a:rPr lang="en-US" sz="1600" dirty="0" smtClean="0"/>
              <a:t> </a:t>
            </a:r>
            <a:r>
              <a:rPr lang="en-US" sz="1600" dirty="0" err="1" smtClean="0"/>
              <a:t>அடைவர்</a:t>
            </a:r>
            <a:endParaRPr lang="en-US" sz="1600" dirty="0" smtClean="0"/>
          </a:p>
          <a:p>
            <a:r>
              <a:rPr lang="ta-IN" sz="1400" dirty="0" smtClean="0"/>
              <a:t>1006. </a:t>
            </a:r>
            <a:br>
              <a:rPr lang="ta-IN" sz="1400" dirty="0" smtClean="0"/>
            </a:br>
            <a:r>
              <a:rPr lang="ta-IN" sz="1400" dirty="0" smtClean="0"/>
              <a:t>எய்தி வழிப்படில் எய்தா தனஇல்லை </a:t>
            </a:r>
            <a:r>
              <a:rPr lang="en-US" sz="1400" dirty="0" smtClean="0"/>
              <a:t> (</a:t>
            </a:r>
            <a:r>
              <a:rPr lang="en-US" sz="1400" dirty="0" err="1" smtClean="0"/>
              <a:t>மனதை</a:t>
            </a:r>
            <a:r>
              <a:rPr lang="en-US" sz="1400" dirty="0" smtClean="0"/>
              <a:t> </a:t>
            </a:r>
            <a:r>
              <a:rPr lang="en-US" sz="1400" dirty="0" err="1" smtClean="0"/>
              <a:t>உருக்கி</a:t>
            </a:r>
            <a:r>
              <a:rPr lang="en-US" sz="1400" dirty="0" smtClean="0"/>
              <a:t> </a:t>
            </a:r>
            <a:r>
              <a:rPr lang="en-US" sz="1400" dirty="0" err="1" smtClean="0"/>
              <a:t>வழிபடுதல்</a:t>
            </a:r>
            <a:r>
              <a:rPr lang="en-US" sz="1400" dirty="0" smtClean="0"/>
              <a:t>)</a:t>
            </a:r>
            <a:r>
              <a:rPr lang="ta-IN" sz="1400" dirty="0" smtClean="0"/>
              <a:t/>
            </a:r>
            <a:br>
              <a:rPr lang="ta-IN" sz="1400" dirty="0" smtClean="0"/>
            </a:br>
            <a:r>
              <a:rPr lang="ta-IN" sz="1400" dirty="0" smtClean="0"/>
              <a:t>எய்தி வழிப்படில் இந்திரன் செல்வமுன் </a:t>
            </a:r>
            <a:br>
              <a:rPr lang="ta-IN" sz="1400" dirty="0" smtClean="0"/>
            </a:br>
            <a:r>
              <a:rPr lang="ta-IN" sz="1400" dirty="0" smtClean="0"/>
              <a:t>எய்தி வழிப்படில் எண்சித்தி உண்டாகும் </a:t>
            </a:r>
            <a:br>
              <a:rPr lang="ta-IN" sz="1400" dirty="0" smtClean="0"/>
            </a:br>
            <a:r>
              <a:rPr lang="ta-IN" sz="1400" dirty="0" smtClean="0"/>
              <a:t>எய்தி வழிப்படில் எய்திடும் முத்தியே.</a:t>
            </a:r>
            <a:endParaRPr lang="en-US" sz="1400" dirty="0" smtClean="0"/>
          </a:p>
          <a:p>
            <a:r>
              <a:rPr lang="en-US" sz="1400" dirty="0" err="1" smtClean="0">
                <a:solidFill>
                  <a:srgbClr val="FF0000"/>
                </a:solidFill>
              </a:rPr>
              <a:t>திருச்சிற்றம்பலம்</a:t>
            </a:r>
            <a:r>
              <a:rPr lang="en-US" sz="1400" dirty="0" smtClean="0"/>
              <a:t> – </a:t>
            </a:r>
            <a:r>
              <a:rPr lang="en-US" sz="1400" dirty="0" err="1" smtClean="0"/>
              <a:t>சிதம்பரம்</a:t>
            </a:r>
            <a:r>
              <a:rPr lang="en-US" sz="1400" dirty="0" smtClean="0"/>
              <a:t> – </a:t>
            </a:r>
            <a:r>
              <a:rPr lang="en-US" sz="1400" dirty="0" err="1" smtClean="0"/>
              <a:t>சித்</a:t>
            </a:r>
            <a:r>
              <a:rPr lang="en-US" sz="1400" dirty="0" smtClean="0"/>
              <a:t> – </a:t>
            </a:r>
            <a:r>
              <a:rPr lang="en-US" sz="1400" dirty="0" err="1" smtClean="0"/>
              <a:t>அம்பலம்</a:t>
            </a:r>
            <a:r>
              <a:rPr lang="en-US" sz="1400" dirty="0" smtClean="0"/>
              <a:t> (</a:t>
            </a:r>
            <a:r>
              <a:rPr lang="en-US" sz="1400" dirty="0" err="1" smtClean="0"/>
              <a:t>ஆனந்த</a:t>
            </a:r>
            <a:r>
              <a:rPr lang="en-US" sz="1400" dirty="0" smtClean="0"/>
              <a:t> </a:t>
            </a:r>
            <a:r>
              <a:rPr lang="en-US" sz="1400" dirty="0" err="1" smtClean="0"/>
              <a:t>நடனமாடும்</a:t>
            </a:r>
            <a:r>
              <a:rPr lang="en-US" sz="1400" dirty="0" smtClean="0"/>
              <a:t> </a:t>
            </a:r>
            <a:r>
              <a:rPr lang="en-US" sz="1400" dirty="0" err="1" smtClean="0"/>
              <a:t>அம்பலம்</a:t>
            </a:r>
            <a:r>
              <a:rPr lang="en-US" sz="1400" dirty="0" smtClean="0"/>
              <a:t>) </a:t>
            </a:r>
          </a:p>
          <a:p>
            <a:pPr lvl="1"/>
            <a:r>
              <a:rPr lang="en-US" sz="2800" dirty="0" smtClean="0"/>
              <a:t>                    </a:t>
            </a:r>
            <a:r>
              <a:rPr lang="en-US" sz="2800" dirty="0" err="1" smtClean="0">
                <a:solidFill>
                  <a:srgbClr val="FF0000"/>
                </a:solidFill>
              </a:rPr>
              <a:t>மனித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சித்தம்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சொல்விளக்கங்கள்</a:t>
            </a:r>
            <a:r>
              <a:rPr lang="en-US" dirty="0" smtClean="0"/>
              <a:t> – </a:t>
            </a:r>
            <a:r>
              <a:rPr lang="en-US" dirty="0" err="1" smtClean="0"/>
              <a:t>இலக்கியங்கள்</a:t>
            </a:r>
            <a:r>
              <a:rPr lang="en-US" dirty="0" smtClean="0"/>
              <a:t> </a:t>
            </a:r>
            <a:r>
              <a:rPr lang="en-US" dirty="0" err="1" smtClean="0"/>
              <a:t>கூறுவன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76664"/>
          </a:xfrm>
        </p:spPr>
        <p:txBody>
          <a:bodyPr>
            <a:normAutofit fontScale="47500" lnSpcReduction="20000"/>
          </a:bodyPr>
          <a:lstStyle/>
          <a:p>
            <a:r>
              <a:rPr lang="ta-IN" dirty="0" smtClean="0">
                <a:solidFill>
                  <a:srgbClr val="FF0000"/>
                </a:solidFill>
              </a:rPr>
              <a:t>அணிமா</a:t>
            </a:r>
            <a:r>
              <a:rPr lang="ta-IN" dirty="0" smtClean="0"/>
              <a:t> [ </a:t>
            </a:r>
            <a:r>
              <a:rPr lang="en-US" dirty="0" err="1" smtClean="0"/>
              <a:t>aṇimā</a:t>
            </a:r>
            <a:r>
              <a:rPr lang="en-US" dirty="0" smtClean="0"/>
              <a:t> ] n </a:t>
            </a:r>
            <a:r>
              <a:rPr lang="en-US" dirty="0" err="1" smtClean="0"/>
              <a:t>aṇimā</a:t>
            </a:r>
            <a:r>
              <a:rPr lang="en-US" dirty="0" smtClean="0"/>
              <a:t> . </a:t>
            </a:r>
            <a:r>
              <a:rPr lang="en-US" i="1" dirty="0" err="1" smtClean="0"/>
              <a:t>aṇimā</a:t>
            </a:r>
            <a:r>
              <a:rPr lang="en-US" dirty="0" smtClean="0"/>
              <a:t>. Supernatural power of </a:t>
            </a:r>
            <a:r>
              <a:rPr lang="en-US" dirty="0" smtClean="0">
                <a:solidFill>
                  <a:srgbClr val="3E18E2"/>
                </a:solidFill>
              </a:rPr>
              <a:t>becoming as small as an atom</a:t>
            </a:r>
            <a:r>
              <a:rPr lang="en-US" dirty="0" smtClean="0"/>
              <a:t>, atomization, one of </a:t>
            </a:r>
            <a:r>
              <a:rPr lang="en-US" i="1" dirty="0" err="1" smtClean="0"/>
              <a:t>aṣṭa-mā-citti</a:t>
            </a:r>
            <a:r>
              <a:rPr lang="en-US" dirty="0" smtClean="0"/>
              <a:t>, q.v.; </a:t>
            </a:r>
            <a:r>
              <a:rPr lang="ta-IN" dirty="0" smtClean="0"/>
              <a:t>அஷ்டமா சித்தியுள் ஒன்றாகிய அணுப்போலாகை. </a:t>
            </a:r>
            <a:endParaRPr lang="en-US" b="1" dirty="0" smtClean="0"/>
          </a:p>
          <a:p>
            <a:r>
              <a:rPr lang="ta-IN" b="1" dirty="0" smtClean="0">
                <a:solidFill>
                  <a:srgbClr val="FF0000"/>
                </a:solidFill>
              </a:rPr>
              <a:t>பிராத்தி</a:t>
            </a:r>
            <a:r>
              <a:rPr lang="ta-IN" dirty="0" smtClean="0"/>
              <a:t> [ </a:t>
            </a:r>
            <a:r>
              <a:rPr lang="en-US" dirty="0" err="1" smtClean="0"/>
              <a:t>pirātti</a:t>
            </a:r>
            <a:r>
              <a:rPr lang="en-US" dirty="0" smtClean="0"/>
              <a:t> ] n </a:t>
            </a:r>
            <a:r>
              <a:rPr lang="en-US" dirty="0" err="1" smtClean="0"/>
              <a:t>pirātti</a:t>
            </a:r>
            <a:r>
              <a:rPr lang="en-US" dirty="0" smtClean="0"/>
              <a:t> . </a:t>
            </a:r>
            <a:r>
              <a:rPr lang="en-US" i="1" dirty="0" err="1" smtClean="0"/>
              <a:t>prāpti</a:t>
            </a:r>
            <a:r>
              <a:rPr lang="en-US" dirty="0" smtClean="0"/>
              <a:t>. 1. </a:t>
            </a:r>
            <a:r>
              <a:rPr lang="en-US" dirty="0" smtClean="0">
                <a:solidFill>
                  <a:srgbClr val="3E18E2"/>
                </a:solidFill>
              </a:rPr>
              <a:t>Reaching; obtaining; </a:t>
            </a:r>
            <a:r>
              <a:rPr lang="ta-IN" dirty="0" smtClean="0">
                <a:solidFill>
                  <a:srgbClr val="3E18E2"/>
                </a:solidFill>
              </a:rPr>
              <a:t>பேறு</a:t>
            </a:r>
            <a:r>
              <a:rPr lang="ta-IN" dirty="0" smtClean="0"/>
              <a:t>. 2. </a:t>
            </a:r>
            <a:r>
              <a:rPr lang="en-US" dirty="0" smtClean="0"/>
              <a:t>The supernatural power of obtaining everything, one of </a:t>
            </a:r>
            <a:r>
              <a:rPr lang="en-US" i="1" dirty="0" err="1" smtClean="0"/>
              <a:t>aṣṭāmā-citti</a:t>
            </a:r>
            <a:r>
              <a:rPr lang="en-US" dirty="0" smtClean="0"/>
              <a:t>, q.v.; </a:t>
            </a:r>
            <a:r>
              <a:rPr lang="ta-IN" dirty="0" smtClean="0"/>
              <a:t>அஷ்டமாசித்திகளுள் விரும்பியதை யடைத லாகிய பெரும்பேறு. (பிங்.) 3. </a:t>
            </a:r>
            <a:r>
              <a:rPr lang="en-US" dirty="0" smtClean="0"/>
              <a:t>Result, good or bad; </a:t>
            </a:r>
            <a:r>
              <a:rPr lang="ta-IN" dirty="0" smtClean="0"/>
              <a:t>பயன். (</a:t>
            </a:r>
            <a:r>
              <a:rPr lang="en-US" dirty="0" smtClean="0"/>
              <a:t>W.) 4. Lot, destiny; </a:t>
            </a:r>
            <a:r>
              <a:rPr lang="ta-IN" dirty="0" smtClean="0"/>
              <a:t>விதி. </a:t>
            </a:r>
          </a:p>
          <a:p>
            <a:r>
              <a:rPr lang="ta-IN" b="1" dirty="0" smtClean="0">
                <a:solidFill>
                  <a:srgbClr val="FF0000"/>
                </a:solidFill>
              </a:rPr>
              <a:t>மகிமா</a:t>
            </a:r>
            <a:r>
              <a:rPr lang="ta-IN" dirty="0" smtClean="0"/>
              <a:t> [ </a:t>
            </a:r>
            <a:r>
              <a:rPr lang="en-US" dirty="0" err="1" smtClean="0"/>
              <a:t>makimā</a:t>
            </a:r>
            <a:r>
              <a:rPr lang="en-US" dirty="0" smtClean="0"/>
              <a:t> ] n </a:t>
            </a:r>
            <a:r>
              <a:rPr lang="en-US" dirty="0" err="1" smtClean="0"/>
              <a:t>makimā</a:t>
            </a:r>
            <a:r>
              <a:rPr lang="en-US" dirty="0" smtClean="0"/>
              <a:t> . </a:t>
            </a:r>
            <a:r>
              <a:rPr lang="en-US" i="1" dirty="0" err="1" smtClean="0"/>
              <a:t>mahimā</a:t>
            </a:r>
            <a:r>
              <a:rPr lang="en-US" dirty="0" smtClean="0"/>
              <a:t> nom. sing. of </a:t>
            </a:r>
            <a:r>
              <a:rPr lang="en-US" i="1" dirty="0" err="1" smtClean="0"/>
              <a:t>mahiman</a:t>
            </a:r>
            <a:r>
              <a:rPr lang="en-US" dirty="0" smtClean="0"/>
              <a:t>. The supernatural power of </a:t>
            </a:r>
            <a:r>
              <a:rPr lang="en-US" dirty="0" smtClean="0">
                <a:solidFill>
                  <a:srgbClr val="3E18E2"/>
                </a:solidFill>
              </a:rPr>
              <a:t>increasing size </a:t>
            </a:r>
            <a:r>
              <a:rPr lang="en-US" dirty="0" smtClean="0"/>
              <a:t>at will, one of </a:t>
            </a:r>
            <a:r>
              <a:rPr lang="en-US" i="1" dirty="0" err="1" smtClean="0"/>
              <a:t>aṣṭamācitti</a:t>
            </a:r>
            <a:r>
              <a:rPr lang="en-US" dirty="0" smtClean="0"/>
              <a:t>, q.v.; </a:t>
            </a:r>
            <a:r>
              <a:rPr lang="ta-IN" dirty="0" smtClean="0"/>
              <a:t>அஷ்டமாசித்திகளுள் இஷ்டம்போல உருவத்தைப் பருக்கச் செய்யும் பேராற்றல். உள்ளும்புறனு நிறையும் பெருமைதனை யன்றோ மகிமா வென்னும் (திருவிளை. அட்டமா. </a:t>
            </a:r>
          </a:p>
          <a:p>
            <a:r>
              <a:rPr lang="ta-IN" dirty="0" smtClean="0">
                <a:solidFill>
                  <a:srgbClr val="FF0000"/>
                </a:solidFill>
              </a:rPr>
              <a:t>கரிமா</a:t>
            </a:r>
            <a:r>
              <a:rPr lang="ta-IN" dirty="0" smtClean="0"/>
              <a:t> [ </a:t>
            </a:r>
            <a:r>
              <a:rPr lang="en-US" dirty="0" err="1" smtClean="0"/>
              <a:t>karimā</a:t>
            </a:r>
            <a:r>
              <a:rPr lang="en-US" dirty="0" smtClean="0"/>
              <a:t> ] n </a:t>
            </a:r>
            <a:r>
              <a:rPr lang="en-US" dirty="0" err="1" smtClean="0"/>
              <a:t>karimā</a:t>
            </a:r>
            <a:r>
              <a:rPr lang="en-US" dirty="0" smtClean="0"/>
              <a:t> . </a:t>
            </a:r>
            <a:r>
              <a:rPr lang="en-US" i="1" dirty="0" err="1" smtClean="0"/>
              <a:t>garimā</a:t>
            </a:r>
            <a:r>
              <a:rPr lang="en-US" dirty="0" smtClean="0"/>
              <a:t>. nom. of </a:t>
            </a:r>
            <a:r>
              <a:rPr lang="en-US" i="1" dirty="0" err="1" smtClean="0"/>
              <a:t>gari</a:t>
            </a:r>
            <a:r>
              <a:rPr lang="en-US" i="1" dirty="0" smtClean="0"/>
              <a:t> man</a:t>
            </a:r>
            <a:r>
              <a:rPr lang="en-US" dirty="0" smtClean="0"/>
              <a:t>. The supernatural power of </a:t>
            </a:r>
            <a:r>
              <a:rPr lang="en-US" dirty="0" smtClean="0">
                <a:solidFill>
                  <a:srgbClr val="3E18E2"/>
                </a:solidFill>
              </a:rPr>
              <a:t>making oneself heavy at will</a:t>
            </a:r>
            <a:r>
              <a:rPr lang="en-US" dirty="0" smtClean="0"/>
              <a:t>, one of </a:t>
            </a:r>
            <a:r>
              <a:rPr lang="en-US" i="1" dirty="0" err="1" smtClean="0"/>
              <a:t>aṣṭa-mā-citti</a:t>
            </a:r>
            <a:r>
              <a:rPr lang="en-US" dirty="0" smtClean="0"/>
              <a:t>, q.v.; </a:t>
            </a:r>
            <a:r>
              <a:rPr lang="ta-IN" dirty="0" smtClean="0"/>
              <a:t>அஷ்டமாசித்திகளுள் ஒன்றாகிய மிகக்கனமாகை. (பிங்.).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ta-IN" b="1" dirty="0" smtClean="0">
                <a:solidFill>
                  <a:srgbClr val="FF0000"/>
                </a:solidFill>
              </a:rPr>
              <a:t>லகிமா</a:t>
            </a:r>
            <a:r>
              <a:rPr lang="ta-IN" dirty="0" smtClean="0"/>
              <a:t> [ </a:t>
            </a:r>
            <a:r>
              <a:rPr lang="en-US" dirty="0" err="1" smtClean="0"/>
              <a:t>lakimā</a:t>
            </a:r>
            <a:r>
              <a:rPr lang="en-US" dirty="0" smtClean="0"/>
              <a:t> ] n </a:t>
            </a:r>
            <a:r>
              <a:rPr lang="en-US" dirty="0" err="1" smtClean="0"/>
              <a:t>lakimā</a:t>
            </a:r>
            <a:r>
              <a:rPr lang="en-US" dirty="0" smtClean="0"/>
              <a:t> . </a:t>
            </a:r>
            <a:r>
              <a:rPr lang="en-US" i="1" dirty="0" err="1" smtClean="0"/>
              <a:t>laghiman</a:t>
            </a:r>
            <a:r>
              <a:rPr lang="en-US" dirty="0" smtClean="0"/>
              <a:t>. The super natural </a:t>
            </a:r>
            <a:r>
              <a:rPr lang="en-US" dirty="0" smtClean="0">
                <a:solidFill>
                  <a:srgbClr val="3E18E2"/>
                </a:solidFill>
              </a:rPr>
              <a:t>power of levitation</a:t>
            </a:r>
            <a:r>
              <a:rPr lang="en-US" dirty="0" smtClean="0"/>
              <a:t>, one of </a:t>
            </a:r>
            <a:r>
              <a:rPr lang="en-US" i="1" dirty="0" err="1" smtClean="0"/>
              <a:t>aṣṭamā-citti</a:t>
            </a:r>
            <a:r>
              <a:rPr lang="en-US" dirty="0" smtClean="0"/>
              <a:t>, q.v.; </a:t>
            </a:r>
            <a:r>
              <a:rPr lang="ta-IN" dirty="0" smtClean="0"/>
              <a:t>அஷ்டமாசித்திகளுள் கனமற்றதாகும் </a:t>
            </a:r>
            <a:endParaRPr lang="en-US" dirty="0" smtClean="0"/>
          </a:p>
          <a:p>
            <a:r>
              <a:rPr lang="ta-IN" dirty="0" smtClean="0">
                <a:solidFill>
                  <a:srgbClr val="FF0000"/>
                </a:solidFill>
              </a:rPr>
              <a:t>பிராகாமியம் </a:t>
            </a:r>
            <a:r>
              <a:rPr lang="ta-IN" dirty="0" smtClean="0"/>
              <a:t>[ </a:t>
            </a:r>
            <a:r>
              <a:rPr lang="en-US" dirty="0" err="1" smtClean="0"/>
              <a:t>pirākāmiyam</a:t>
            </a:r>
            <a:r>
              <a:rPr lang="en-US" dirty="0" smtClean="0"/>
              <a:t> ] n </a:t>
            </a:r>
            <a:r>
              <a:rPr lang="en-US" dirty="0" err="1" smtClean="0"/>
              <a:t>pirākāmiyam</a:t>
            </a:r>
            <a:r>
              <a:rPr lang="en-US" dirty="0" smtClean="0"/>
              <a:t> . </a:t>
            </a:r>
            <a:r>
              <a:rPr lang="en-US" i="1" dirty="0" err="1" smtClean="0"/>
              <a:t>prā</a:t>
            </a:r>
            <a:r>
              <a:rPr lang="en-US" i="1" dirty="0" smtClean="0"/>
              <a:t> </a:t>
            </a:r>
            <a:r>
              <a:rPr lang="en-US" i="1" dirty="0" err="1" smtClean="0"/>
              <a:t>kāmya</a:t>
            </a:r>
            <a:r>
              <a:rPr lang="en-US" dirty="0" smtClean="0"/>
              <a:t>. 1. Capacity to accomplish by </a:t>
            </a:r>
            <a:r>
              <a:rPr lang="en-US" dirty="0" smtClean="0">
                <a:solidFill>
                  <a:srgbClr val="3E18E2"/>
                </a:solidFill>
              </a:rPr>
              <a:t>will power anything desired</a:t>
            </a:r>
            <a:r>
              <a:rPr lang="en-US" dirty="0" smtClean="0"/>
              <a:t>, one of </a:t>
            </a:r>
            <a:r>
              <a:rPr lang="en-US" i="1" dirty="0" err="1" smtClean="0"/>
              <a:t>aṣṭamā-citti</a:t>
            </a:r>
            <a:r>
              <a:rPr lang="en-US" dirty="0" smtClean="0"/>
              <a:t>, q.v.; </a:t>
            </a:r>
            <a:r>
              <a:rPr lang="ta-IN" dirty="0" smtClean="0"/>
              <a:t>அஷ்டமாசித்தகளுள் விரும்பியவற்றை அடை யும் பெரும்பேறு. (திருவிளை. அட்டமா. 25.) 2. </a:t>
            </a:r>
            <a:r>
              <a:rPr lang="en-US" dirty="0" smtClean="0"/>
              <a:t>The power to have enjoyment with several women at a time; </a:t>
            </a:r>
            <a:r>
              <a:rPr lang="ta-IN" dirty="0" smtClean="0"/>
              <a:t>ஏககாலத்திற் பெண்கள் பல ரோடும் இன்பம் அனுபவிக்கும் ஆற்றல். </a:t>
            </a:r>
            <a:endParaRPr lang="en-US" dirty="0" smtClean="0"/>
          </a:p>
          <a:p>
            <a:r>
              <a:rPr lang="ta-IN" dirty="0" smtClean="0">
                <a:solidFill>
                  <a:srgbClr val="FF0000"/>
                </a:solidFill>
              </a:rPr>
              <a:t>ஈசத்துவம்</a:t>
            </a:r>
            <a:r>
              <a:rPr lang="ta-IN" dirty="0" smtClean="0"/>
              <a:t> [ </a:t>
            </a:r>
            <a:r>
              <a:rPr lang="en-US" dirty="0" err="1" smtClean="0"/>
              <a:t>īcattuvam</a:t>
            </a:r>
            <a:r>
              <a:rPr lang="en-US" dirty="0" smtClean="0"/>
              <a:t> ] n </a:t>
            </a:r>
            <a:r>
              <a:rPr lang="en-US" dirty="0" err="1" smtClean="0"/>
              <a:t>īcattuvam</a:t>
            </a:r>
            <a:r>
              <a:rPr lang="en-US" dirty="0" smtClean="0"/>
              <a:t> . </a:t>
            </a:r>
            <a:r>
              <a:rPr lang="en-US" i="1" dirty="0" err="1" smtClean="0"/>
              <a:t>īša-tva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3E18E2"/>
                </a:solidFill>
              </a:rPr>
              <a:t>Supremacy or superiority </a:t>
            </a:r>
            <a:r>
              <a:rPr lang="en-US" dirty="0" smtClean="0"/>
              <a:t>considered as a super natural power, one of </a:t>
            </a:r>
            <a:r>
              <a:rPr lang="en-US" i="1" dirty="0" err="1" smtClean="0"/>
              <a:t>aṣṭa-mā-citti</a:t>
            </a:r>
            <a:r>
              <a:rPr lang="en-US" dirty="0" smtClean="0"/>
              <a:t>, q.v.; </a:t>
            </a:r>
            <a:r>
              <a:rPr lang="ta-IN" dirty="0" smtClean="0"/>
              <a:t>அஷ்ட மாசித்திகளு ளொன்று. (திவா.)</a:t>
            </a:r>
            <a:endParaRPr lang="en-US" dirty="0" smtClean="0"/>
          </a:p>
          <a:p>
            <a:r>
              <a:rPr lang="ta-IN" b="1" dirty="0" smtClean="0">
                <a:solidFill>
                  <a:srgbClr val="FF0000"/>
                </a:solidFill>
              </a:rPr>
              <a:t>வசி</a:t>
            </a:r>
            <a:r>
              <a:rPr lang="ta-IN" dirty="0" smtClean="0"/>
              <a:t> [ </a:t>
            </a:r>
            <a:r>
              <a:rPr lang="en-US" dirty="0" err="1" smtClean="0"/>
              <a:t>vaci</a:t>
            </a:r>
            <a:r>
              <a:rPr lang="en-US" dirty="0" smtClean="0"/>
              <a:t> ] n </a:t>
            </a:r>
            <a:r>
              <a:rPr lang="en-US" dirty="0" err="1" smtClean="0"/>
              <a:t>vaci</a:t>
            </a:r>
            <a:r>
              <a:rPr lang="en-US" dirty="0" smtClean="0"/>
              <a:t> . </a:t>
            </a:r>
            <a:r>
              <a:rPr lang="ta-IN" dirty="0" smtClean="0"/>
              <a:t>வசி-. 1. </a:t>
            </a:r>
            <a:r>
              <a:rPr lang="en-US" dirty="0" smtClean="0"/>
              <a:t>Fascination; </a:t>
            </a:r>
            <a:r>
              <a:rPr lang="ta-IN" dirty="0" smtClean="0"/>
              <a:t>வசியம். வசிசெய்யுன் றாமரைக்கண்ணும் (திவ். திரு வாய். 1, 3, 8). (திவா.) 2. </a:t>
            </a:r>
            <a:r>
              <a:rPr lang="en-US" dirty="0" smtClean="0"/>
              <a:t>That which fascinates; </a:t>
            </a:r>
            <a:r>
              <a:rPr lang="ta-IN" dirty="0" smtClean="0">
                <a:solidFill>
                  <a:srgbClr val="3E18E2"/>
                </a:solidFill>
              </a:rPr>
              <a:t>தன்வசஞ்செய்வது.</a:t>
            </a:r>
            <a:r>
              <a:rPr lang="ta-IN" dirty="0" smtClean="0"/>
              <a:t> காழியரனடிமா வசியே (தேவா. 151, 1). 3. </a:t>
            </a:r>
            <a:r>
              <a:rPr lang="en-US" dirty="0" smtClean="0"/>
              <a:t>Subjugation, submission; </a:t>
            </a:r>
            <a:r>
              <a:rPr lang="ta-IN" dirty="0" smtClean="0"/>
              <a:t>தாழ்ச்சி. (அக. நி.) 4. </a:t>
            </a:r>
            <a:r>
              <a:rPr lang="en-US" dirty="0" smtClean="0"/>
              <a:t>Convincing, assuring; </a:t>
            </a:r>
            <a:r>
              <a:rPr lang="ta-IN" dirty="0" smtClean="0"/>
              <a:t>தேற்றுகை. (அக. நி.) 5. </a:t>
            </a:r>
            <a:r>
              <a:rPr lang="en-US" dirty="0" smtClean="0"/>
              <a:t>Magic word; </a:t>
            </a:r>
            <a:r>
              <a:rPr lang="ta-IN" dirty="0" smtClean="0"/>
              <a:t>வசியவித்தைக்குரிய சொல். மாதர் மனைதொறும் . . . வசிபேசு மரனார் (தேவா. 18, 2). 6. </a:t>
            </a:r>
            <a:r>
              <a:rPr lang="en-US" dirty="0" smtClean="0"/>
              <a:t>See </a:t>
            </a:r>
            <a:r>
              <a:rPr lang="ta-IN" dirty="0" smtClean="0"/>
              <a:t>வசித்துவம். மணமலர் போ லெவரானும் வாஞ்சிக்கப்படுகை வசி (சிவதரு. சிவஞானயோ. </a:t>
            </a:r>
          </a:p>
          <a:p>
            <a:pPr>
              <a:buNone/>
            </a:pP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                                                                           --</a:t>
            </a:r>
            <a:r>
              <a:rPr lang="en-US" sz="2800" dirty="0" err="1" smtClean="0"/>
              <a:t>சென்னைப்</a:t>
            </a:r>
            <a:r>
              <a:rPr lang="en-US" sz="2800" dirty="0" smtClean="0"/>
              <a:t> </a:t>
            </a:r>
            <a:r>
              <a:rPr lang="en-US" sz="2800" dirty="0" err="1" smtClean="0"/>
              <a:t>பல்கலைக்கழக</a:t>
            </a:r>
            <a:r>
              <a:rPr lang="en-US" sz="2800" dirty="0" smtClean="0"/>
              <a:t> </a:t>
            </a:r>
            <a:r>
              <a:rPr lang="en-US" sz="2800" dirty="0" err="1" smtClean="0"/>
              <a:t>லெக்ஸிகன்</a:t>
            </a: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en-US" sz="2000" dirty="0" err="1" smtClean="0"/>
              <a:t>எண்சித்திகள்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730419"/>
          </a:xfrm>
        </p:spPr>
        <p:txBody>
          <a:bodyPr/>
          <a:lstStyle/>
          <a:p>
            <a:r>
              <a:rPr lang="ta-IN" dirty="0" smtClean="0"/>
              <a:t>1789 </a:t>
            </a:r>
            <a:br>
              <a:rPr lang="ta-IN" dirty="0" smtClean="0"/>
            </a:br>
            <a:r>
              <a:rPr lang="ta-IN" dirty="0" smtClean="0">
                <a:solidFill>
                  <a:schemeClr val="accent5"/>
                </a:solidFill>
              </a:rPr>
              <a:t>அவனும்</a:t>
            </a:r>
            <a:r>
              <a:rPr lang="ta-IN" dirty="0" smtClean="0"/>
              <a:t> அவனும் </a:t>
            </a:r>
            <a:r>
              <a:rPr lang="ta-IN" dirty="0" smtClean="0">
                <a:solidFill>
                  <a:schemeClr val="accent2"/>
                </a:solidFill>
              </a:rPr>
              <a:t>அவனை</a:t>
            </a:r>
            <a:r>
              <a:rPr lang="ta-IN" dirty="0" smtClean="0"/>
              <a:t> அறியார் </a:t>
            </a:r>
            <a:br>
              <a:rPr lang="ta-IN" dirty="0" smtClean="0"/>
            </a:br>
            <a:r>
              <a:rPr lang="ta-IN" dirty="0" smtClean="0"/>
              <a:t>அவனை அறியில் அறிவானும் இல்லை </a:t>
            </a:r>
            <a:br>
              <a:rPr lang="ta-IN" dirty="0" smtClean="0"/>
            </a:br>
            <a:r>
              <a:rPr lang="ta-IN" dirty="0" smtClean="0"/>
              <a:t>அவனும் அவனும் அவனை அறியில் </a:t>
            </a:r>
            <a:br>
              <a:rPr lang="ta-IN" dirty="0" smtClean="0"/>
            </a:br>
            <a:r>
              <a:rPr lang="ta-IN" dirty="0" smtClean="0"/>
              <a:t>அவனும் அவனும் </a:t>
            </a:r>
            <a:r>
              <a:rPr lang="ta-IN" dirty="0" smtClean="0">
                <a:solidFill>
                  <a:schemeClr val="accent2"/>
                </a:solidFill>
              </a:rPr>
              <a:t>அவனிவன்</a:t>
            </a:r>
            <a:r>
              <a:rPr lang="ta-IN" dirty="0" smtClean="0"/>
              <a:t> ஆமே. 12 </a:t>
            </a:r>
            <a:br>
              <a:rPr lang="ta-IN" dirty="0" smtClean="0"/>
            </a:br>
            <a:r>
              <a:rPr lang="ta-IN" dirty="0" smtClean="0"/>
              <a:t/>
            </a:r>
            <a:br>
              <a:rPr lang="ta-IN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a-IN" dirty="0" smtClean="0"/>
              <a:t>2010 </a:t>
            </a:r>
            <a:br>
              <a:rPr lang="ta-IN" dirty="0" smtClean="0"/>
            </a:br>
            <a:r>
              <a:rPr lang="ta-IN" dirty="0" smtClean="0"/>
              <a:t>அணுவுள் அவனும் அவனுள் அணுவும் </a:t>
            </a:r>
            <a:br>
              <a:rPr lang="ta-IN" dirty="0" smtClean="0"/>
            </a:br>
            <a:r>
              <a:rPr lang="ta-IN" dirty="0" smtClean="0"/>
              <a:t>கணுஅற நின்ற கலப்பது உணரார் </a:t>
            </a:r>
            <a:br>
              <a:rPr lang="ta-IN" dirty="0" smtClean="0"/>
            </a:br>
            <a:r>
              <a:rPr lang="ta-IN" dirty="0" smtClean="0"/>
              <a:t>இணையிலி </a:t>
            </a:r>
            <a:r>
              <a:rPr lang="ta-IN" dirty="0" smtClean="0">
                <a:solidFill>
                  <a:srgbClr val="FF0000"/>
                </a:solidFill>
              </a:rPr>
              <a:t>ஈசன் அவன்</a:t>
            </a:r>
            <a:r>
              <a:rPr lang="ta-IN" dirty="0" smtClean="0"/>
              <a:t>எங்கும் ஆகித் </a:t>
            </a:r>
            <a:br>
              <a:rPr lang="ta-IN" dirty="0" smtClean="0"/>
            </a:br>
            <a:r>
              <a:rPr lang="ta-IN" dirty="0" smtClean="0"/>
              <a:t>தணிவற நின்றான் சராசரம் தானே.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115. </a:t>
            </a:r>
          </a:p>
          <a:p>
            <a:r>
              <a:rPr lang="ta-IN" dirty="0" smtClean="0"/>
              <a:t>பதி பசு பாசம் எனப்பகர் மூன்றில்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a-IN" dirty="0" smtClean="0"/>
              <a:t>பதியினைப் போல் பசு பாசம் அனாதி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a-IN" dirty="0" smtClean="0"/>
              <a:t>பதியினைச் சென்றணுகாப் பசு பாசம் பதியணுகில் பசு பாச நில்லாவே </a:t>
            </a:r>
            <a:endParaRPr lang="en-US" dirty="0" smtClean="0"/>
          </a:p>
          <a:p>
            <a:endParaRPr lang="en-US" dirty="0" smtClean="0"/>
          </a:p>
          <a:p>
            <a:r>
              <a:rPr lang="en-US" sz="1800" dirty="0" smtClean="0"/>
              <a:t>Among the three – God soul and desire - of which they speak, </a:t>
            </a:r>
            <a:br>
              <a:rPr lang="en-US" sz="1800" dirty="0" smtClean="0"/>
            </a:br>
            <a:r>
              <a:rPr lang="en-US" sz="1800" dirty="0" smtClean="0"/>
              <a:t>Like God, the soul must be devoid of desire. </a:t>
            </a:r>
            <a:br>
              <a:rPr lang="en-US" sz="1800" dirty="0" smtClean="0"/>
            </a:br>
            <a:r>
              <a:rPr lang="en-US" sz="1800" dirty="0" smtClean="0"/>
              <a:t>The soul with desire does not reach God. Upon reaching God, the soul will shed its desire.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a-IN" dirty="0" smtClean="0"/>
              <a:t>2290 </a:t>
            </a:r>
            <a:br>
              <a:rPr lang="ta-IN" dirty="0" smtClean="0"/>
            </a:br>
            <a:r>
              <a:rPr lang="ta-IN" dirty="0" smtClean="0"/>
              <a:t>மரத்தை மறைத்தது மாமத யானை </a:t>
            </a:r>
            <a:br>
              <a:rPr lang="ta-IN" dirty="0" smtClean="0"/>
            </a:br>
            <a:r>
              <a:rPr lang="ta-IN" dirty="0" smtClean="0"/>
              <a:t>மரத்தின் மறைந்தது மாமத யானை </a:t>
            </a:r>
            <a:br>
              <a:rPr lang="ta-IN" dirty="0" smtClean="0"/>
            </a:br>
            <a:r>
              <a:rPr lang="ta-IN" dirty="0" smtClean="0"/>
              <a:t>பரத்தை மறைத்தது பார்முதல் பூதம் </a:t>
            </a:r>
            <a:br>
              <a:rPr lang="ta-IN" dirty="0" smtClean="0"/>
            </a:br>
            <a:r>
              <a:rPr lang="ta-IN" dirty="0" smtClean="0"/>
              <a:t>பரத்</a:t>
            </a:r>
            <a:r>
              <a:rPr lang="en-US" dirty="0" err="1" smtClean="0"/>
              <a:t>தின்</a:t>
            </a:r>
            <a:r>
              <a:rPr lang="ta-IN" dirty="0" smtClean="0"/>
              <a:t> மறைந்தது பார்முதல் பூதமே.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a-IN" sz="2400" dirty="0" smtClean="0"/>
              <a:t>2674 </a:t>
            </a:r>
          </a:p>
          <a:p>
            <a:pPr>
              <a:buNone/>
            </a:pPr>
            <a:r>
              <a:rPr lang="ta-IN" sz="2400" dirty="0" smtClean="0"/>
              <a:t>கோவணங் கும்படி கோவண மாகிப்பின் </a:t>
            </a:r>
          </a:p>
          <a:p>
            <a:pPr>
              <a:buNone/>
            </a:pPr>
            <a:r>
              <a:rPr lang="ta-IN" sz="2400" dirty="0" smtClean="0"/>
              <a:t>நாவணங் கும்படி நந்தி அருள்செய்தான் </a:t>
            </a:r>
          </a:p>
          <a:p>
            <a:pPr>
              <a:buNone/>
            </a:pPr>
            <a:r>
              <a:rPr lang="ta-IN" sz="2400" dirty="0" smtClean="0"/>
              <a:t>தேவணங் கோம்இனிச் </a:t>
            </a:r>
            <a:r>
              <a:rPr lang="ta-IN" sz="2400" dirty="0" smtClean="0">
                <a:solidFill>
                  <a:srgbClr val="FF0000"/>
                </a:solidFill>
              </a:rPr>
              <a:t>சித்தம் தெளிந்தனம் </a:t>
            </a:r>
          </a:p>
          <a:p>
            <a:pPr>
              <a:buNone/>
            </a:pPr>
            <a:r>
              <a:rPr lang="ta-IN" sz="2400" dirty="0" smtClean="0"/>
              <a:t>போய்வணங் கும்பொரு ளாயிருந் தோமே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3789040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Adored the Lord; exercised the Penance!</a:t>
            </a:r>
          </a:p>
          <a:p>
            <a:r>
              <a:rPr lang="en-US" dirty="0" smtClean="0"/>
              <a:t>He responded to our prayer, bestowed His grace!</a:t>
            </a:r>
          </a:p>
          <a:p>
            <a:r>
              <a:rPr lang="en-US" dirty="0" smtClean="0"/>
              <a:t>Restrained from seeking the celestials! Lightened are our senses!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We became a Phenomenon of worthy of being adored!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5" name="Picture 4" descr="yog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188640"/>
            <a:ext cx="2095864" cy="1633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Every Conscious experiencing is ‘Conscious of something’ </a:t>
            </a:r>
            <a:r>
              <a:rPr lang="en-US" dirty="0" smtClean="0"/>
              <a:t>(</a:t>
            </a:r>
            <a:r>
              <a:rPr lang="en-US" dirty="0" err="1" smtClean="0"/>
              <a:t>Bewusstesein</a:t>
            </a:r>
            <a:r>
              <a:rPr lang="en-US" dirty="0" smtClean="0"/>
              <a:t> Von </a:t>
            </a:r>
            <a:r>
              <a:rPr lang="en-US" dirty="0" err="1" smtClean="0"/>
              <a:t>Etwas</a:t>
            </a:r>
            <a:r>
              <a:rPr lang="en-US" dirty="0" smtClean="0"/>
              <a:t>; 25:144).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Phenomenology – Edmund Husserl</a:t>
            </a:r>
            <a:endParaRPr lang="en-US" dirty="0"/>
          </a:p>
        </p:txBody>
      </p:sp>
      <p:pic>
        <p:nvPicPr>
          <p:cNvPr id="4" name="Picture 2" descr="C:\Users\renganav\Desktop\VASU\presentations\washington\siddh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708920"/>
            <a:ext cx="4421311" cy="267726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2996952"/>
            <a:ext cx="32403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accent5"/>
                </a:solidFill>
              </a:rPr>
              <a:t>உலக</a:t>
            </a:r>
            <a:r>
              <a:rPr lang="en-US" sz="2400" dirty="0" smtClean="0">
                <a:solidFill>
                  <a:schemeClr val="accent5"/>
                </a:solidFill>
              </a:rPr>
              <a:t> </a:t>
            </a:r>
            <a:r>
              <a:rPr lang="en-US" sz="2400" dirty="0" err="1" smtClean="0">
                <a:solidFill>
                  <a:schemeClr val="accent5"/>
                </a:solidFill>
              </a:rPr>
              <a:t>நிகழ்வுகளோடு</a:t>
            </a:r>
            <a:r>
              <a:rPr lang="en-US" sz="2400" dirty="0" smtClean="0">
                <a:solidFill>
                  <a:schemeClr val="accent5"/>
                </a:solidFill>
              </a:rPr>
              <a:t> </a:t>
            </a:r>
            <a:r>
              <a:rPr lang="en-US" sz="2400" dirty="0" err="1" smtClean="0">
                <a:solidFill>
                  <a:schemeClr val="accent5"/>
                </a:solidFill>
              </a:rPr>
              <a:t>வெவ்வேறு</a:t>
            </a:r>
            <a:r>
              <a:rPr lang="en-US" sz="2400" dirty="0" smtClean="0">
                <a:solidFill>
                  <a:schemeClr val="accent5"/>
                </a:solidFill>
              </a:rPr>
              <a:t> </a:t>
            </a:r>
            <a:r>
              <a:rPr lang="en-US" sz="2400" dirty="0" err="1" smtClean="0">
                <a:solidFill>
                  <a:schemeClr val="accent5"/>
                </a:solidFill>
              </a:rPr>
              <a:t>இழைகளில்</a:t>
            </a:r>
            <a:r>
              <a:rPr lang="en-US" sz="2400" dirty="0" smtClean="0">
                <a:solidFill>
                  <a:schemeClr val="accent5"/>
                </a:solidFill>
              </a:rPr>
              <a:t> </a:t>
            </a:r>
            <a:r>
              <a:rPr lang="en-US" sz="2400" dirty="0" err="1" smtClean="0">
                <a:solidFill>
                  <a:schemeClr val="accent5"/>
                </a:solidFill>
              </a:rPr>
              <a:t>சித்தத்தின்</a:t>
            </a:r>
            <a:endParaRPr lang="en-US" sz="2400" dirty="0" smtClean="0">
              <a:solidFill>
                <a:schemeClr val="accent5"/>
              </a:solidFill>
            </a:endParaRPr>
          </a:p>
          <a:p>
            <a:r>
              <a:rPr lang="en-US" sz="2400" dirty="0" err="1" smtClean="0">
                <a:solidFill>
                  <a:schemeClr val="accent5"/>
                </a:solidFill>
              </a:rPr>
              <a:t>செயல்பாடுகள்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8024" y="292494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2"/>
                </a:solidFill>
              </a:rPr>
              <a:t>சித்தம்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68344" y="328498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37B2C3"/>
                </a:solidFill>
              </a:rPr>
              <a:t>சித்தம்</a:t>
            </a:r>
            <a:endParaRPr lang="en-US" dirty="0">
              <a:solidFill>
                <a:srgbClr val="37B2C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95936" y="450912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B5BE3C"/>
                </a:solidFill>
              </a:rPr>
              <a:t>சித்தம்</a:t>
            </a:r>
            <a:endParaRPr lang="en-US" dirty="0">
              <a:solidFill>
                <a:srgbClr val="B5BE3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16016" y="515719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சித்தம்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79912" y="357301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1D6F27"/>
                </a:solidFill>
              </a:rPr>
              <a:t>சித்தம்</a:t>
            </a:r>
            <a:endParaRPr lang="en-US" dirty="0">
              <a:solidFill>
                <a:srgbClr val="1D6F27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44208" y="285293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3E18E2"/>
                </a:solidFill>
              </a:rPr>
              <a:t>சித்தம்</a:t>
            </a:r>
            <a:endParaRPr lang="en-US" dirty="0">
              <a:solidFill>
                <a:srgbClr val="3E18E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19864" y="41490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2"/>
                </a:solidFill>
              </a:rPr>
              <a:t>சித்தம்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40352" y="508518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2"/>
                </a:solidFill>
              </a:rPr>
              <a:t>சித்தம்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9552" y="90872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உலக</a:t>
            </a:r>
            <a:r>
              <a:rPr lang="en-US" dirty="0" smtClean="0"/>
              <a:t> </a:t>
            </a:r>
            <a:r>
              <a:rPr lang="en-US" dirty="0" err="1" smtClean="0"/>
              <a:t>நிகழ்வுகள்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363</TotalTime>
  <Words>999</Words>
  <Application>Microsoft Office PowerPoint</Application>
  <PresentationFormat>On-screen Show (4:3)</PresentationFormat>
  <Paragraphs>112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சித்தம் பற்றித் திருமூலரும் எட்மண்ட் கூசுரோவோம்</vt:lpstr>
      <vt:lpstr>சொல்விளக்கங்கள் – இலக்கியங்கள் கூறுவன…</vt:lpstr>
      <vt:lpstr>எண்சித்திகள்</vt:lpstr>
      <vt:lpstr>Slide 4</vt:lpstr>
      <vt:lpstr>Slide 5</vt:lpstr>
      <vt:lpstr>Slide 6</vt:lpstr>
      <vt:lpstr>Slide 7</vt:lpstr>
      <vt:lpstr>Slide 8</vt:lpstr>
      <vt:lpstr>Phenomenology – Edmund Husserl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Tamil Poet Saints' Perceptions and the Saiva Temple Architectures in Tamil Nadu</dc:title>
  <dc:creator>Vasu Renganathan</dc:creator>
  <cp:lastModifiedBy>renganav</cp:lastModifiedBy>
  <cp:revision>82</cp:revision>
  <dcterms:created xsi:type="dcterms:W3CDTF">2010-10-14T16:54:51Z</dcterms:created>
  <dcterms:modified xsi:type="dcterms:W3CDTF">2014-02-17T14:57:13Z</dcterms:modified>
</cp:coreProperties>
</file>