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74" r:id="rId4"/>
    <p:sldId id="258" r:id="rId5"/>
    <p:sldId id="259" r:id="rId6"/>
    <p:sldId id="260" r:id="rId7"/>
    <p:sldId id="270" r:id="rId8"/>
    <p:sldId id="271" r:id="rId9"/>
    <p:sldId id="272" r:id="rId10"/>
    <p:sldId id="261" r:id="rId11"/>
    <p:sldId id="262" r:id="rId12"/>
    <p:sldId id="263" r:id="rId13"/>
    <p:sldId id="264" r:id="rId14"/>
    <p:sldId id="266" r:id="rId15"/>
    <p:sldId id="265" r:id="rId16"/>
    <p:sldId id="267" r:id="rId17"/>
    <p:sldId id="268" r:id="rId18"/>
    <p:sldId id="269"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8"/>
  </p:normalViewPr>
  <p:slideViewPr>
    <p:cSldViewPr snapToGrid="0" snapToObjects="1">
      <p:cViewPr varScale="1">
        <p:scale>
          <a:sx n="108" d="100"/>
          <a:sy n="108"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7/28/21</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47156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7/28/21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2370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7/28/21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7195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7/28/21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4186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7/28/21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3320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7/28/21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049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7/28/21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5741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7/28/21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7165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7/28/21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577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7/28/21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030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7/28/21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5326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7/28/21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201317089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14" r:id="rId7"/>
    <p:sldLayoutId id="2147483715" r:id="rId8"/>
    <p:sldLayoutId id="2147483716" r:id="rId9"/>
    <p:sldLayoutId id="2147483717" r:id="rId10"/>
    <p:sldLayoutId id="2147483724"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Kamil_Zvelebi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Rectangle 10">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9" name="Picture 3" descr="Abstract image of large maze">
            <a:extLst>
              <a:ext uri="{FF2B5EF4-FFF2-40B4-BE49-F238E27FC236}">
                <a16:creationId xmlns:a16="http://schemas.microsoft.com/office/drawing/2014/main" id="{C5CC6F0E-845E-401F-9C92-D9E74E79F6EE}"/>
              </a:ext>
            </a:extLst>
          </p:cNvPr>
          <p:cNvPicPr>
            <a:picLocks noChangeAspect="1"/>
          </p:cNvPicPr>
          <p:nvPr/>
        </p:nvPicPr>
        <p:blipFill rotWithShape="1">
          <a:blip r:embed="rId2">
            <a:alphaModFix amt="60000"/>
          </a:blip>
          <a:srcRect t="10018"/>
          <a:stretch/>
        </p:blipFill>
        <p:spPr>
          <a:xfrm>
            <a:off x="20" y="10"/>
            <a:ext cx="12191980" cy="6856614"/>
          </a:xfrm>
          <a:prstGeom prst="rect">
            <a:avLst/>
          </a:prstGeom>
        </p:spPr>
      </p:pic>
      <p:sp>
        <p:nvSpPr>
          <p:cNvPr id="2" name="Title 1">
            <a:extLst>
              <a:ext uri="{FF2B5EF4-FFF2-40B4-BE49-F238E27FC236}">
                <a16:creationId xmlns:a16="http://schemas.microsoft.com/office/drawing/2014/main" id="{F835A05E-B295-A649-8B5E-C0505ABF04F0}"/>
              </a:ext>
            </a:extLst>
          </p:cNvPr>
          <p:cNvSpPr>
            <a:spLocks noGrp="1"/>
          </p:cNvSpPr>
          <p:nvPr>
            <p:ph type="ctrTitle"/>
          </p:nvPr>
        </p:nvSpPr>
        <p:spPr>
          <a:xfrm>
            <a:off x="838200" y="740211"/>
            <a:ext cx="11106150" cy="1279124"/>
          </a:xfrm>
        </p:spPr>
        <p:txBody>
          <a:bodyPr>
            <a:normAutofit fontScale="90000"/>
          </a:bodyPr>
          <a:lstStyle/>
          <a:p>
            <a:r>
              <a:rPr lang="en-US" dirty="0" err="1">
                <a:solidFill>
                  <a:srgbClr val="FFFF00"/>
                </a:solidFill>
              </a:rPr>
              <a:t>Pluricentric</a:t>
            </a:r>
            <a:r>
              <a:rPr lang="en-US" dirty="0">
                <a:solidFill>
                  <a:srgbClr val="FFFF00"/>
                </a:solidFill>
              </a:rPr>
              <a:t> Status of the </a:t>
            </a:r>
            <a:r>
              <a:rPr lang="en-US" dirty="0" err="1">
                <a:solidFill>
                  <a:srgbClr val="FFFF00"/>
                </a:solidFill>
              </a:rPr>
              <a:t>Srilankan</a:t>
            </a:r>
            <a:r>
              <a:rPr lang="en-US" dirty="0">
                <a:solidFill>
                  <a:srgbClr val="FFFF00"/>
                </a:solidFill>
              </a:rPr>
              <a:t> Tamil variety in the contexts of Diaspora Education </a:t>
            </a:r>
            <a:endParaRPr lang="en-US" sz="5200" dirty="0">
              <a:solidFill>
                <a:srgbClr val="FFFF00"/>
              </a:solidFill>
            </a:endParaRPr>
          </a:p>
        </p:txBody>
      </p:sp>
      <p:sp>
        <p:nvSpPr>
          <p:cNvPr id="3" name="Subtitle 2">
            <a:extLst>
              <a:ext uri="{FF2B5EF4-FFF2-40B4-BE49-F238E27FC236}">
                <a16:creationId xmlns:a16="http://schemas.microsoft.com/office/drawing/2014/main" id="{7255408B-9D4B-D545-988F-C6F8778E9BD1}"/>
              </a:ext>
            </a:extLst>
          </p:cNvPr>
          <p:cNvSpPr>
            <a:spLocks noGrp="1"/>
          </p:cNvSpPr>
          <p:nvPr>
            <p:ph type="subTitle" idx="1"/>
          </p:nvPr>
        </p:nvSpPr>
        <p:spPr>
          <a:xfrm>
            <a:off x="838200" y="4074514"/>
            <a:ext cx="11353800" cy="1590015"/>
          </a:xfrm>
        </p:spPr>
        <p:txBody>
          <a:bodyPr>
            <a:normAutofit lnSpcReduction="10000"/>
          </a:bodyPr>
          <a:lstStyle/>
          <a:p>
            <a:r>
              <a:rPr lang="en-US" sz="2200" dirty="0">
                <a:solidFill>
                  <a:srgbClr val="FFFFFF"/>
                </a:solidFill>
              </a:rPr>
              <a:t>Vasu Renganathan</a:t>
            </a:r>
            <a:br>
              <a:rPr lang="en-US" sz="2200" dirty="0">
                <a:solidFill>
                  <a:srgbClr val="FFFFFF"/>
                </a:solidFill>
              </a:rPr>
            </a:br>
            <a:r>
              <a:rPr lang="en-US" sz="2200" dirty="0">
                <a:solidFill>
                  <a:srgbClr val="FFFFFF"/>
                </a:solidFill>
              </a:rPr>
              <a:t>Department of South Asia Studies</a:t>
            </a:r>
            <a:br>
              <a:rPr lang="en-US" sz="2200" dirty="0">
                <a:solidFill>
                  <a:srgbClr val="FFFFFF"/>
                </a:solidFill>
              </a:rPr>
            </a:br>
            <a:r>
              <a:rPr lang="en-US" sz="2200" dirty="0">
                <a:solidFill>
                  <a:srgbClr val="FFFFFF"/>
                </a:solidFill>
              </a:rPr>
              <a:t>University of Pennsylvania</a:t>
            </a:r>
          </a:p>
          <a:p>
            <a:r>
              <a:rPr lang="en-US" sz="2200" dirty="0">
                <a:solidFill>
                  <a:srgbClr val="FFFFFF"/>
                </a:solidFill>
              </a:rPr>
              <a:t>https://</a:t>
            </a:r>
            <a:r>
              <a:rPr lang="en-US" sz="2200" dirty="0" err="1">
                <a:solidFill>
                  <a:srgbClr val="FFFFFF"/>
                </a:solidFill>
              </a:rPr>
              <a:t>www.sas.upenn.edu</a:t>
            </a:r>
            <a:r>
              <a:rPr lang="en-US" sz="2200" dirty="0">
                <a:solidFill>
                  <a:srgbClr val="FFFFFF"/>
                </a:solidFill>
              </a:rPr>
              <a:t>/~</a:t>
            </a:r>
            <a:r>
              <a:rPr lang="en-US" sz="2200" dirty="0" err="1">
                <a:solidFill>
                  <a:srgbClr val="FFFFFF"/>
                </a:solidFill>
              </a:rPr>
              <a:t>vasur</a:t>
            </a:r>
            <a:r>
              <a:rPr lang="en-US" sz="2200" dirty="0">
                <a:solidFill>
                  <a:srgbClr val="FFFFFF"/>
                </a:solidFill>
              </a:rPr>
              <a:t>/</a:t>
            </a:r>
            <a:r>
              <a:rPr lang="en-US" sz="2200" dirty="0" err="1">
                <a:solidFill>
                  <a:srgbClr val="FFFFFF"/>
                </a:solidFill>
              </a:rPr>
              <a:t>project.html</a:t>
            </a:r>
            <a:endParaRPr lang="en-US" sz="2200" dirty="0">
              <a:solidFill>
                <a:srgbClr val="FFFFFF"/>
              </a:solidFill>
            </a:endParaRPr>
          </a:p>
        </p:txBody>
      </p:sp>
      <p:sp>
        <p:nvSpPr>
          <p:cNvPr id="4" name="TextBox 3">
            <a:extLst>
              <a:ext uri="{FF2B5EF4-FFF2-40B4-BE49-F238E27FC236}">
                <a16:creationId xmlns:a16="http://schemas.microsoft.com/office/drawing/2014/main" id="{111A836F-ED26-BB44-B23B-430D4E52730C}"/>
              </a:ext>
            </a:extLst>
          </p:cNvPr>
          <p:cNvSpPr txBox="1"/>
          <p:nvPr/>
        </p:nvSpPr>
        <p:spPr>
          <a:xfrm>
            <a:off x="1674421" y="2695699"/>
            <a:ext cx="9749641" cy="830997"/>
          </a:xfrm>
          <a:prstGeom prst="rect">
            <a:avLst/>
          </a:prstGeom>
          <a:noFill/>
        </p:spPr>
        <p:txBody>
          <a:bodyPr wrap="square" rtlCol="0">
            <a:spAutoFit/>
          </a:bodyPr>
          <a:lstStyle/>
          <a:p>
            <a:pPr algn="ctr"/>
            <a:r>
              <a:rPr lang="en-US" sz="2400" dirty="0">
                <a:solidFill>
                  <a:schemeClr val="accent4">
                    <a:lumMod val="60000"/>
                    <a:lumOff val="40000"/>
                  </a:schemeClr>
                </a:solidFill>
              </a:rPr>
              <a:t>53</a:t>
            </a:r>
            <a:r>
              <a:rPr lang="en-US" sz="2400" baseline="30000" dirty="0">
                <a:solidFill>
                  <a:schemeClr val="accent4">
                    <a:lumMod val="60000"/>
                    <a:lumOff val="40000"/>
                  </a:schemeClr>
                </a:solidFill>
              </a:rPr>
              <a:t>rd</a:t>
            </a:r>
            <a:r>
              <a:rPr lang="en-US" sz="2400" dirty="0">
                <a:solidFill>
                  <a:schemeClr val="accent4">
                    <a:lumMod val="60000"/>
                    <a:lumOff val="40000"/>
                  </a:schemeClr>
                </a:solidFill>
              </a:rPr>
              <a:t> Founder’s day celebration, Central Institute of Indian Languages (CIIL), Mysore, India. 7/18/21</a:t>
            </a:r>
          </a:p>
        </p:txBody>
      </p:sp>
    </p:spTree>
    <p:extLst>
      <p:ext uri="{BB962C8B-B14F-4D97-AF65-F5344CB8AC3E}">
        <p14:creationId xmlns:p14="http://schemas.microsoft.com/office/powerpoint/2010/main" val="1751633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75A3-B850-BD4C-8694-2E1189F757AC}"/>
              </a:ext>
            </a:extLst>
          </p:cNvPr>
          <p:cNvSpPr>
            <a:spLocks noGrp="1"/>
          </p:cNvSpPr>
          <p:nvPr>
            <p:ph type="title"/>
          </p:nvPr>
        </p:nvSpPr>
        <p:spPr/>
        <p:txBody>
          <a:bodyPr/>
          <a:lstStyle/>
          <a:p>
            <a:pPr algn="ctr"/>
            <a:r>
              <a:rPr lang="en-US" dirty="0"/>
              <a:t>Literary Variety Unites the Tamils</a:t>
            </a:r>
          </a:p>
        </p:txBody>
      </p:sp>
      <p:sp>
        <p:nvSpPr>
          <p:cNvPr id="3" name="Content Placeholder 2">
            <a:extLst>
              <a:ext uri="{FF2B5EF4-FFF2-40B4-BE49-F238E27FC236}">
                <a16:creationId xmlns:a16="http://schemas.microsoft.com/office/drawing/2014/main" id="{2A682C7F-E014-7B46-892D-EAE667094E67}"/>
              </a:ext>
            </a:extLst>
          </p:cNvPr>
          <p:cNvSpPr>
            <a:spLocks noGrp="1"/>
          </p:cNvSpPr>
          <p:nvPr>
            <p:ph idx="1"/>
          </p:nvPr>
        </p:nvSpPr>
        <p:spPr/>
        <p:txBody>
          <a:bodyPr>
            <a:normAutofit lnSpcReduction="10000"/>
          </a:bodyPr>
          <a:lstStyle/>
          <a:p>
            <a:r>
              <a:rPr lang="en-US" dirty="0"/>
              <a:t>The other major reason for considering Tamil as a single language with single identity throughout the Diaspora is that its literary variety is considered pure and elegant to the extent of considering it as pride of the Tamils and their culture.  Because the literary variety is taught in schools in these countries without giving much concentration on spoken variety, nor their diverse vocabularies and grammatical structures, Tamil continues to maintain its status as a single language with its single identity throughout the diaspora population. </a:t>
            </a:r>
          </a:p>
        </p:txBody>
      </p:sp>
    </p:spTree>
    <p:extLst>
      <p:ext uri="{BB962C8B-B14F-4D97-AF65-F5344CB8AC3E}">
        <p14:creationId xmlns:p14="http://schemas.microsoft.com/office/powerpoint/2010/main" val="386843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5422E-BDF3-DB45-AD3F-7D903A65D7AF}"/>
              </a:ext>
            </a:extLst>
          </p:cNvPr>
          <p:cNvSpPr>
            <a:spLocks noGrp="1"/>
          </p:cNvSpPr>
          <p:nvPr>
            <p:ph type="title"/>
          </p:nvPr>
        </p:nvSpPr>
        <p:spPr>
          <a:xfrm>
            <a:off x="458694" y="365760"/>
            <a:ext cx="10895106" cy="2555570"/>
          </a:xfrm>
        </p:spPr>
        <p:txBody>
          <a:bodyPr>
            <a:noAutofit/>
          </a:bodyPr>
          <a:lstStyle/>
          <a:p>
            <a:r>
              <a:rPr lang="en-US" sz="2800" dirty="0"/>
              <a:t>In 2018 </a:t>
            </a:r>
            <a:r>
              <a:rPr lang="en-US" sz="2800" b="1" dirty="0" err="1"/>
              <a:t>fourty</a:t>
            </a:r>
            <a:r>
              <a:rPr lang="en-US" sz="2800" b="1" dirty="0"/>
              <a:t> one languages</a:t>
            </a:r>
            <a:r>
              <a:rPr lang="en-US" sz="2800" dirty="0"/>
              <a:t> can be considered as </a:t>
            </a:r>
            <a:r>
              <a:rPr lang="en-US" sz="2800" dirty="0" err="1"/>
              <a:t>pluricentric</a:t>
            </a:r>
            <a:r>
              <a:rPr lang="en-US" sz="2800" dirty="0"/>
              <a:t> in the wider sense of fulfilling at least formally the criteria of being '</a:t>
            </a:r>
            <a:r>
              <a:rPr lang="en-US" sz="2800" dirty="0" err="1"/>
              <a:t>pluricentric</a:t>
            </a:r>
            <a:r>
              <a:rPr lang="en-US" sz="2800" dirty="0"/>
              <a:t>'. They result in about 290 national varieties which differ in one way or other.  (Cf. http://</a:t>
            </a:r>
            <a:r>
              <a:rPr lang="en-US" sz="2800" dirty="0" err="1"/>
              <a:t>www.pluricentriclanguages.org</a:t>
            </a:r>
            <a:r>
              <a:rPr lang="en-US" sz="2800" dirty="0"/>
              <a:t>/plc-languages)</a:t>
            </a:r>
          </a:p>
        </p:txBody>
      </p:sp>
      <p:pic>
        <p:nvPicPr>
          <p:cNvPr id="5" name="Content Placeholder 4" descr="A screenshot of a computer&#10;&#10;Description automatically generated with low confidence">
            <a:extLst>
              <a:ext uri="{FF2B5EF4-FFF2-40B4-BE49-F238E27FC236}">
                <a16:creationId xmlns:a16="http://schemas.microsoft.com/office/drawing/2014/main" id="{30176044-7E38-2E4C-A5D1-D0671DD1F0BA}"/>
              </a:ext>
            </a:extLst>
          </p:cNvPr>
          <p:cNvPicPr>
            <a:picLocks noGrp="1" noChangeAspect="1"/>
          </p:cNvPicPr>
          <p:nvPr>
            <p:ph idx="1"/>
          </p:nvPr>
        </p:nvPicPr>
        <p:blipFill>
          <a:blip r:embed="rId2"/>
          <a:stretch>
            <a:fillRect/>
          </a:stretch>
        </p:blipFill>
        <p:spPr>
          <a:xfrm>
            <a:off x="607371" y="2773917"/>
            <a:ext cx="6399072" cy="3855927"/>
          </a:xfrm>
        </p:spPr>
      </p:pic>
      <p:sp>
        <p:nvSpPr>
          <p:cNvPr id="6" name="TextBox 5">
            <a:extLst>
              <a:ext uri="{FF2B5EF4-FFF2-40B4-BE49-F238E27FC236}">
                <a16:creationId xmlns:a16="http://schemas.microsoft.com/office/drawing/2014/main" id="{CAE5096C-368E-EA49-A1A6-1078739C091D}"/>
              </a:ext>
            </a:extLst>
          </p:cNvPr>
          <p:cNvSpPr txBox="1"/>
          <p:nvPr/>
        </p:nvSpPr>
        <p:spPr>
          <a:xfrm>
            <a:off x="8277101" y="3936671"/>
            <a:ext cx="3550722" cy="2031325"/>
          </a:xfrm>
          <a:prstGeom prst="rect">
            <a:avLst/>
          </a:prstGeom>
          <a:noFill/>
        </p:spPr>
        <p:txBody>
          <a:bodyPr wrap="square" rtlCol="0">
            <a:spAutoFit/>
          </a:bodyPr>
          <a:lstStyle/>
          <a:p>
            <a:r>
              <a:rPr lang="en-US" b="1" dirty="0"/>
              <a:t>Tamil</a:t>
            </a:r>
          </a:p>
          <a:p>
            <a:r>
              <a:rPr lang="en-US" b="1" dirty="0"/>
              <a:t>Varieties</a:t>
            </a:r>
          </a:p>
          <a:p>
            <a:r>
              <a:rPr lang="en-US" dirty="0"/>
              <a:t>Sri Lankan Tamil (Data to be supplied)</a:t>
            </a:r>
          </a:p>
          <a:p>
            <a:r>
              <a:rPr lang="en-US" dirty="0"/>
              <a:t>Indian Tamil (Data to be supplied)</a:t>
            </a:r>
          </a:p>
          <a:p>
            <a:endParaRPr lang="en-US" dirty="0"/>
          </a:p>
        </p:txBody>
      </p:sp>
    </p:spTree>
    <p:extLst>
      <p:ext uri="{BB962C8B-B14F-4D97-AF65-F5344CB8AC3E}">
        <p14:creationId xmlns:p14="http://schemas.microsoft.com/office/powerpoint/2010/main" val="226127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F7E6-934A-5F4F-93D1-266F82F3396F}"/>
              </a:ext>
            </a:extLst>
          </p:cNvPr>
          <p:cNvSpPr>
            <a:spLocks noGrp="1"/>
          </p:cNvSpPr>
          <p:nvPr>
            <p:ph type="title"/>
          </p:nvPr>
        </p:nvSpPr>
        <p:spPr>
          <a:xfrm>
            <a:off x="458694" y="365760"/>
            <a:ext cx="10895106" cy="1795549"/>
          </a:xfrm>
        </p:spPr>
        <p:txBody>
          <a:bodyPr>
            <a:normAutofit fontScale="90000"/>
          </a:bodyPr>
          <a:lstStyle/>
          <a:p>
            <a:r>
              <a:rPr lang="en-US" dirty="0"/>
              <a:t>General attitude of the Diaspora population over retaining language in Diaspora regions. (A parent’s opinion during the workshop on teaching Tamil in the USA)</a:t>
            </a:r>
          </a:p>
        </p:txBody>
      </p:sp>
      <p:sp>
        <p:nvSpPr>
          <p:cNvPr id="3" name="Content Placeholder 2">
            <a:extLst>
              <a:ext uri="{FF2B5EF4-FFF2-40B4-BE49-F238E27FC236}">
                <a16:creationId xmlns:a16="http://schemas.microsoft.com/office/drawing/2014/main" id="{85F88DB4-528E-E347-A0C0-41D1D5A8A163}"/>
              </a:ext>
            </a:extLst>
          </p:cNvPr>
          <p:cNvSpPr>
            <a:spLocks noGrp="1"/>
          </p:cNvSpPr>
          <p:nvPr>
            <p:ph idx="1"/>
          </p:nvPr>
        </p:nvSpPr>
        <p:spPr>
          <a:xfrm>
            <a:off x="454250" y="2704740"/>
            <a:ext cx="11274612" cy="3983904"/>
          </a:xfrm>
        </p:spPr>
        <p:txBody>
          <a:bodyPr>
            <a:normAutofit fontScale="92500" lnSpcReduction="20000"/>
          </a:bodyPr>
          <a:lstStyle/>
          <a:p>
            <a:r>
              <a:rPr lang="en-US" b="1" dirty="0"/>
              <a:t>Kids/parents are not interested to learn grammar. They want to mainly focus on speaking and reading. How can we address the issue?</a:t>
            </a:r>
            <a:endParaRPr lang="en-US" dirty="0"/>
          </a:p>
          <a:p>
            <a:endParaRPr lang="en-US" b="1" dirty="0">
              <a:latin typeface="Arial" panose="020B0604020202020204" pitchFamily="34"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Please provide suggestions for getting kids to read and speak fluently.</a:t>
            </a:r>
          </a:p>
          <a:p>
            <a:endParaRPr lang="en-US" b="1" dirty="0">
              <a:latin typeface="Arial" panose="020B0604020202020204" pitchFamily="34"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Would like to understand how to keep the little kids engaged through the class as their attention span would be very less.</a:t>
            </a:r>
            <a:endParaRPr lang="en-US" b="1" dirty="0"/>
          </a:p>
        </p:txBody>
      </p:sp>
    </p:spTree>
    <p:extLst>
      <p:ext uri="{BB962C8B-B14F-4D97-AF65-F5344CB8AC3E}">
        <p14:creationId xmlns:p14="http://schemas.microsoft.com/office/powerpoint/2010/main" val="2613113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7E3603-D567-B244-AEB3-04D625F20D0B}"/>
              </a:ext>
            </a:extLst>
          </p:cNvPr>
          <p:cNvSpPr>
            <a:spLocks noGrp="1"/>
          </p:cNvSpPr>
          <p:nvPr>
            <p:ph idx="1"/>
          </p:nvPr>
        </p:nvSpPr>
        <p:spPr>
          <a:xfrm>
            <a:off x="427512" y="2015583"/>
            <a:ext cx="11305701" cy="4581160"/>
          </a:xfrm>
        </p:spPr>
        <p:txBody>
          <a:bodyPr>
            <a:normAutofit fontScale="77500" lnSpcReduction="20000"/>
          </a:bodyPr>
          <a:lstStyle/>
          <a:p>
            <a:pPr marL="0" indent="0">
              <a:buNone/>
            </a:pPr>
            <a:r>
              <a:rPr lang="en-US" dirty="0"/>
              <a:t>Among the several nationalist discourses in India the religious</a:t>
            </a:r>
          </a:p>
          <a:p>
            <a:pPr marL="0" indent="0">
              <a:buNone/>
            </a:pPr>
            <a:r>
              <a:rPr lang="en-US" dirty="0"/>
              <a:t>discourse of Shaiva </a:t>
            </a:r>
            <a:r>
              <a:rPr lang="en-US" dirty="0" err="1"/>
              <a:t>Siddhanta</a:t>
            </a:r>
            <a:r>
              <a:rPr lang="en-US" dirty="0"/>
              <a:t>, which called for a return to the worship</a:t>
            </a:r>
          </a:p>
          <a:p>
            <a:pPr marL="0" indent="0">
              <a:buNone/>
            </a:pPr>
            <a:r>
              <a:rPr lang="en-US" dirty="0"/>
              <a:t>of Shiva through the medium of Tamil as a ‘pure’ and divine language</a:t>
            </a:r>
          </a:p>
          <a:p>
            <a:pPr marL="0" indent="0">
              <a:buNone/>
            </a:pPr>
            <a:r>
              <a:rPr lang="en-US" dirty="0"/>
              <a:t>(Ramaswamy 1993, </a:t>
            </a:r>
            <a:r>
              <a:rPr lang="en-US" dirty="0" err="1"/>
              <a:t>Sivathamby</a:t>
            </a:r>
            <a:r>
              <a:rPr lang="en-US" dirty="0"/>
              <a:t> 1984, </a:t>
            </a:r>
            <a:r>
              <a:rPr lang="en-US" dirty="0" err="1"/>
              <a:t>Pfaffenberger</a:t>
            </a:r>
            <a:r>
              <a:rPr lang="en-US" dirty="0"/>
              <a:t> 1994) became</a:t>
            </a:r>
          </a:p>
          <a:p>
            <a:pPr marL="0" indent="0">
              <a:buNone/>
            </a:pPr>
            <a:r>
              <a:rPr lang="en-US" dirty="0"/>
              <a:t>of particular importance in Jaffna. </a:t>
            </a:r>
            <a:r>
              <a:rPr lang="en-US" dirty="0" err="1"/>
              <a:t>Suseendirarajah</a:t>
            </a:r>
            <a:r>
              <a:rPr lang="en-US" dirty="0"/>
              <a:t> (1980) has observed</a:t>
            </a:r>
          </a:p>
          <a:p>
            <a:pPr marL="0" indent="0">
              <a:buNone/>
            </a:pPr>
            <a:r>
              <a:rPr lang="en-US" dirty="0"/>
              <a:t>that </a:t>
            </a:r>
            <a:r>
              <a:rPr lang="en-US" b="1" dirty="0"/>
              <a:t>when she asked villagers in Jaffna what their religion was, they</a:t>
            </a:r>
          </a:p>
          <a:p>
            <a:pPr marL="0" indent="0">
              <a:buNone/>
            </a:pPr>
            <a:r>
              <a:rPr lang="en-US" b="1" dirty="0"/>
              <a:t>answered ‘Tamil’.</a:t>
            </a:r>
            <a:r>
              <a:rPr lang="en-US" dirty="0"/>
              <a:t> To them their religion could not be conceptually</a:t>
            </a:r>
          </a:p>
          <a:p>
            <a:pPr marL="0" indent="0">
              <a:buNone/>
            </a:pPr>
            <a:r>
              <a:rPr lang="en-US" dirty="0"/>
              <a:t>separated from their language – ‘Tamil language and Saivism are ...</a:t>
            </a:r>
          </a:p>
          <a:p>
            <a:pPr marL="0" indent="0">
              <a:buNone/>
            </a:pPr>
            <a:r>
              <a:rPr lang="en-US" dirty="0"/>
              <a:t>for them two sides of the same coin’ (p. 347). (Cf. Life on the Outside the Tamil Diaspora and Long-Distance </a:t>
            </a:r>
            <a:r>
              <a:rPr lang="en-US" dirty="0" err="1"/>
              <a:t>Nationalizm</a:t>
            </a:r>
            <a:r>
              <a:rPr lang="en-US" dirty="0"/>
              <a:t> (</a:t>
            </a:r>
            <a:r>
              <a:rPr lang="en-US" dirty="0">
                <a:solidFill>
                  <a:srgbClr val="FF0000"/>
                </a:solidFill>
              </a:rPr>
              <a:t>Anthropology, Culture and Society) by </a:t>
            </a:r>
            <a:r>
              <a:rPr lang="en-US" dirty="0" err="1">
                <a:solidFill>
                  <a:srgbClr val="FF0000"/>
                </a:solidFill>
              </a:rPr>
              <a:t>Ivind</a:t>
            </a:r>
            <a:r>
              <a:rPr lang="en-US" dirty="0">
                <a:solidFill>
                  <a:srgbClr val="FF0000"/>
                </a:solidFill>
              </a:rPr>
              <a:t> </a:t>
            </a:r>
            <a:r>
              <a:rPr lang="en-US" dirty="0" err="1">
                <a:solidFill>
                  <a:srgbClr val="FF0000"/>
                </a:solidFill>
              </a:rPr>
              <a:t>Fuglerud</a:t>
            </a:r>
            <a:r>
              <a:rPr lang="en-US" dirty="0">
                <a:solidFill>
                  <a:srgbClr val="FF0000"/>
                </a:solidFill>
              </a:rPr>
              <a:t>, Oivind </a:t>
            </a:r>
            <a:r>
              <a:rPr lang="en-US" dirty="0" err="1">
                <a:solidFill>
                  <a:srgbClr val="FF0000"/>
                </a:solidFill>
              </a:rPr>
              <a:t>Fuglerud</a:t>
            </a:r>
            <a:r>
              <a:rPr lang="en-US" dirty="0">
                <a:solidFill>
                  <a:srgbClr val="FF0000"/>
                </a:solidFill>
              </a:rPr>
              <a:t>, London, Pluto Press (1999)</a:t>
            </a:r>
            <a:r>
              <a:rPr lang="en-US" dirty="0"/>
              <a:t>).</a:t>
            </a:r>
          </a:p>
          <a:p>
            <a:endParaRPr lang="en-US" dirty="0"/>
          </a:p>
        </p:txBody>
      </p:sp>
      <p:sp>
        <p:nvSpPr>
          <p:cNvPr id="5" name="TextBox 4">
            <a:extLst>
              <a:ext uri="{FF2B5EF4-FFF2-40B4-BE49-F238E27FC236}">
                <a16:creationId xmlns:a16="http://schemas.microsoft.com/office/drawing/2014/main" id="{5BF17D14-ADD5-AE49-851A-9D845873F6BF}"/>
              </a:ext>
            </a:extLst>
          </p:cNvPr>
          <p:cNvSpPr txBox="1"/>
          <p:nvPr/>
        </p:nvSpPr>
        <p:spPr>
          <a:xfrm>
            <a:off x="1686296" y="261257"/>
            <a:ext cx="8182099" cy="1754326"/>
          </a:xfrm>
          <a:prstGeom prst="rect">
            <a:avLst/>
          </a:prstGeom>
          <a:noFill/>
        </p:spPr>
        <p:txBody>
          <a:bodyPr wrap="square" rtlCol="0">
            <a:spAutoFit/>
          </a:bodyPr>
          <a:lstStyle/>
          <a:p>
            <a:pPr algn="ctr"/>
            <a:r>
              <a:rPr lang="en-US" sz="3600" dirty="0"/>
              <a:t>Tamil as a common unifier irrespective of its dialect variation, which is fundamentally a divider</a:t>
            </a:r>
          </a:p>
        </p:txBody>
      </p:sp>
    </p:spTree>
    <p:extLst>
      <p:ext uri="{BB962C8B-B14F-4D97-AF65-F5344CB8AC3E}">
        <p14:creationId xmlns:p14="http://schemas.microsoft.com/office/powerpoint/2010/main" val="200403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9086-ADF8-1045-BF53-F3985F4788AA}"/>
              </a:ext>
            </a:extLst>
          </p:cNvPr>
          <p:cNvSpPr>
            <a:spLocks noGrp="1"/>
          </p:cNvSpPr>
          <p:nvPr>
            <p:ph type="title"/>
          </p:nvPr>
        </p:nvSpPr>
        <p:spPr/>
        <p:txBody>
          <a:bodyPr>
            <a:normAutofit fontScale="90000"/>
          </a:bodyPr>
          <a:lstStyle/>
          <a:p>
            <a:r>
              <a:rPr lang="en-US" dirty="0"/>
              <a:t>Which dialect exhibits more features of Sangam Tamil? - A question toward claiming Tamil identity!</a:t>
            </a:r>
          </a:p>
        </p:txBody>
      </p:sp>
      <p:sp>
        <p:nvSpPr>
          <p:cNvPr id="3" name="Content Placeholder 2">
            <a:extLst>
              <a:ext uri="{FF2B5EF4-FFF2-40B4-BE49-F238E27FC236}">
                <a16:creationId xmlns:a16="http://schemas.microsoft.com/office/drawing/2014/main" id="{A63C36C7-8393-194F-B043-19D485E32626}"/>
              </a:ext>
            </a:extLst>
          </p:cNvPr>
          <p:cNvSpPr>
            <a:spLocks noGrp="1"/>
          </p:cNvSpPr>
          <p:nvPr>
            <p:ph idx="1"/>
          </p:nvPr>
        </p:nvSpPr>
        <p:spPr>
          <a:xfrm>
            <a:off x="458694" y="2529444"/>
            <a:ext cx="11274612" cy="3615769"/>
          </a:xfrm>
        </p:spPr>
        <p:txBody>
          <a:bodyPr/>
          <a:lstStyle/>
          <a:p>
            <a:r>
              <a:rPr lang="en-US" dirty="0"/>
              <a:t>According to </a:t>
            </a:r>
            <a:r>
              <a:rPr lang="en-US" dirty="0">
                <a:hlinkClick r:id="rId2" tooltip="Kamil Zvelebil"/>
              </a:rPr>
              <a:t>Kamil Zvelebil</a:t>
            </a:r>
            <a:r>
              <a:rPr lang="en-US" dirty="0"/>
              <a:t> the Batticaloa Tamil dialect is the most literary like of all spoken dialects of Tamil, and it has preserved several very antique features, and has remained more true to the literary norm than any other form of Tamil while developing a few striking innovations.  (</a:t>
            </a:r>
            <a:r>
              <a:rPr lang="en-US" i="1" dirty="0" err="1"/>
              <a:t>Zvelebil</a:t>
            </a:r>
            <a:r>
              <a:rPr lang="en-US" i="1" dirty="0"/>
              <a:t>, Kamil (June 1966). "Some features of Ceylon Tamil". Indo-Iranian Journal. </a:t>
            </a:r>
            <a:r>
              <a:rPr lang="en-US" b="1" i="1" dirty="0"/>
              <a:t>9</a:t>
            </a:r>
            <a:r>
              <a:rPr lang="en-US" i="1" dirty="0"/>
              <a:t> (2): 113–138. )</a:t>
            </a:r>
            <a:endParaRPr lang="en-US" dirty="0"/>
          </a:p>
        </p:txBody>
      </p:sp>
    </p:spTree>
    <p:extLst>
      <p:ext uri="{BB962C8B-B14F-4D97-AF65-F5344CB8AC3E}">
        <p14:creationId xmlns:p14="http://schemas.microsoft.com/office/powerpoint/2010/main" val="399688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484E9-6E50-B246-B7EE-2BFAFC900ABB}"/>
              </a:ext>
            </a:extLst>
          </p:cNvPr>
          <p:cNvSpPr>
            <a:spLocks noGrp="1"/>
          </p:cNvSpPr>
          <p:nvPr>
            <p:ph type="title"/>
          </p:nvPr>
        </p:nvSpPr>
        <p:spPr/>
        <p:txBody>
          <a:bodyPr>
            <a:normAutofit fontScale="90000"/>
          </a:bodyPr>
          <a:lstStyle/>
          <a:p>
            <a:r>
              <a:rPr lang="en-US" dirty="0"/>
              <a:t>Which dialect is is the closest to the literary variety?  - A claim for identity domination.</a:t>
            </a:r>
          </a:p>
        </p:txBody>
      </p:sp>
      <p:sp>
        <p:nvSpPr>
          <p:cNvPr id="3" name="Content Placeholder 2">
            <a:extLst>
              <a:ext uri="{FF2B5EF4-FFF2-40B4-BE49-F238E27FC236}">
                <a16:creationId xmlns:a16="http://schemas.microsoft.com/office/drawing/2014/main" id="{9E30B50F-1385-764F-AC7E-DAAD8117BD03}"/>
              </a:ext>
            </a:extLst>
          </p:cNvPr>
          <p:cNvSpPr>
            <a:spLocks noGrp="1"/>
          </p:cNvSpPr>
          <p:nvPr>
            <p:ph idx="1"/>
          </p:nvPr>
        </p:nvSpPr>
        <p:spPr/>
        <p:txBody>
          <a:bodyPr>
            <a:normAutofit fontScale="85000" lnSpcReduction="10000"/>
          </a:bodyPr>
          <a:lstStyle/>
          <a:p>
            <a:r>
              <a:rPr lang="en-US" dirty="0"/>
              <a:t>Ravi commented that </a:t>
            </a:r>
            <a:r>
              <a:rPr lang="en-US" b="1" dirty="0"/>
              <a:t>Batticaloa Tamil,  and not Jaffna Tamil, is the “best” Tamil, as it is closest to the literary variety </a:t>
            </a:r>
            <a:r>
              <a:rPr lang="en-US" dirty="0"/>
              <a:t>enacting a similar ideology to Rajani in example one, his statement assumes that the variety that is closest to the literary variety is the “best. ”Geetha, also refuting the view that Jaffna Tamil is the “best,” added that you cannot say that one kind of spoken Tamil is better than another as each has its place in the Tamil language. </a:t>
            </a:r>
          </a:p>
          <a:p>
            <a:endParaRPr lang="en-US" dirty="0"/>
          </a:p>
          <a:p>
            <a:r>
              <a:rPr lang="en-US" dirty="0"/>
              <a:t>(Davis, Christina, “Is Jaffna Tamil the Best?” Producing “Legitimate” Language in a Multilingual Sri Lankan School – Journal of Linguistic Anthropology, 2012, Vol. 2)</a:t>
            </a:r>
          </a:p>
          <a:p>
            <a:endParaRPr lang="en-US" dirty="0"/>
          </a:p>
        </p:txBody>
      </p:sp>
    </p:spTree>
    <p:extLst>
      <p:ext uri="{BB962C8B-B14F-4D97-AF65-F5344CB8AC3E}">
        <p14:creationId xmlns:p14="http://schemas.microsoft.com/office/powerpoint/2010/main" val="2557930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C228-4C99-2747-AD5C-14C352B7FBD4}"/>
              </a:ext>
            </a:extLst>
          </p:cNvPr>
          <p:cNvSpPr>
            <a:spLocks noGrp="1"/>
          </p:cNvSpPr>
          <p:nvPr>
            <p:ph type="title"/>
          </p:nvPr>
        </p:nvSpPr>
        <p:spPr/>
        <p:txBody>
          <a:bodyPr/>
          <a:lstStyle/>
          <a:p>
            <a:r>
              <a:rPr lang="en-US" dirty="0"/>
              <a:t>Regional vs. Social Dialect</a:t>
            </a:r>
          </a:p>
        </p:txBody>
      </p:sp>
      <p:sp>
        <p:nvSpPr>
          <p:cNvPr id="3" name="Content Placeholder 2">
            <a:extLst>
              <a:ext uri="{FF2B5EF4-FFF2-40B4-BE49-F238E27FC236}">
                <a16:creationId xmlns:a16="http://schemas.microsoft.com/office/drawing/2014/main" id="{35BFD433-2EBB-EF49-8AD0-FEB9FB492FB9}"/>
              </a:ext>
            </a:extLst>
          </p:cNvPr>
          <p:cNvSpPr>
            <a:spLocks noGrp="1"/>
          </p:cNvSpPr>
          <p:nvPr>
            <p:ph idx="1"/>
          </p:nvPr>
        </p:nvSpPr>
        <p:spPr/>
        <p:txBody>
          <a:bodyPr/>
          <a:lstStyle/>
          <a:p>
            <a:endParaRPr lang="en-US" dirty="0"/>
          </a:p>
          <a:p>
            <a:r>
              <a:rPr lang="en-US" dirty="0"/>
              <a:t>The second largest minority group is Muslims, some of</a:t>
            </a:r>
            <a:br>
              <a:rPr lang="en-US" dirty="0"/>
            </a:br>
            <a:r>
              <a:rPr lang="en-US" dirty="0"/>
              <a:t>whom are descendants of Arab traders who settled on the island 900 years ago; and others who are descendants of Indian traders of more recent origin (Little 2003)</a:t>
            </a:r>
          </a:p>
          <a:p>
            <a:r>
              <a:rPr lang="en-US" dirty="0"/>
              <a:t>Though the majority of Muslims speak Tamil as a first language, they identify as a separate ethno-religious group (</a:t>
            </a:r>
            <a:r>
              <a:rPr lang="en-US" dirty="0" err="1"/>
              <a:t>Nuhman</a:t>
            </a:r>
            <a:r>
              <a:rPr lang="en-US" dirty="0"/>
              <a:t> 2007)</a:t>
            </a:r>
          </a:p>
        </p:txBody>
      </p:sp>
    </p:spTree>
    <p:extLst>
      <p:ext uri="{BB962C8B-B14F-4D97-AF65-F5344CB8AC3E}">
        <p14:creationId xmlns:p14="http://schemas.microsoft.com/office/powerpoint/2010/main" val="188011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50EE-CE8E-0343-9EC4-AE95CDECF0C0}"/>
              </a:ext>
            </a:extLst>
          </p:cNvPr>
          <p:cNvSpPr>
            <a:spLocks noGrp="1"/>
          </p:cNvSpPr>
          <p:nvPr>
            <p:ph type="title"/>
          </p:nvPr>
        </p:nvSpPr>
        <p:spPr>
          <a:xfrm>
            <a:off x="448156" y="101065"/>
            <a:ext cx="10895106" cy="1325563"/>
          </a:xfrm>
        </p:spPr>
        <p:txBody>
          <a:bodyPr>
            <a:noAutofit/>
          </a:bodyPr>
          <a:lstStyle/>
          <a:p>
            <a:r>
              <a:rPr lang="en-US" sz="2400" dirty="0"/>
              <a:t>Classical Tamil with grammatical features from the vernacular language of Jaffna Tamil elites – An attempt to make a Classical Literary variety out of a vernacular variety – Jaffna Tamil.</a:t>
            </a:r>
          </a:p>
        </p:txBody>
      </p:sp>
      <p:sp>
        <p:nvSpPr>
          <p:cNvPr id="3" name="Content Placeholder 2">
            <a:extLst>
              <a:ext uri="{FF2B5EF4-FFF2-40B4-BE49-F238E27FC236}">
                <a16:creationId xmlns:a16="http://schemas.microsoft.com/office/drawing/2014/main" id="{7BBD55D3-BAF2-C544-BC82-02736DE9EC5D}"/>
              </a:ext>
            </a:extLst>
          </p:cNvPr>
          <p:cNvSpPr>
            <a:spLocks noGrp="1"/>
          </p:cNvSpPr>
          <p:nvPr>
            <p:ph idx="1"/>
          </p:nvPr>
        </p:nvSpPr>
        <p:spPr>
          <a:xfrm>
            <a:off x="439112" y="1615774"/>
            <a:ext cx="11274612" cy="5141161"/>
          </a:xfrm>
        </p:spPr>
        <p:txBody>
          <a:bodyPr>
            <a:normAutofit fontScale="85000" lnSpcReduction="10000"/>
          </a:bodyPr>
          <a:lstStyle/>
          <a:p>
            <a:r>
              <a:rPr lang="en-US" sz="2600" dirty="0"/>
              <a:t>In early 20th-century Jaffna, an early version of a </a:t>
            </a:r>
            <a:r>
              <a:rPr lang="en-US" sz="2600" b="1" dirty="0"/>
              <a:t>Sri Lankan Tamil literary “standard” was compiled by Tamil nationalist leaders by putting together stylistic features from the poetic genre of classical Tamil with grammatical features from the vernacular language of Jaffna Tamil elites </a:t>
            </a:r>
            <a:r>
              <a:rPr lang="en-US" sz="2600" dirty="0"/>
              <a:t>(2008).</a:t>
            </a:r>
            <a:br>
              <a:rPr lang="en-US" sz="2600" dirty="0"/>
            </a:br>
            <a:endParaRPr lang="en-US" sz="2600" dirty="0"/>
          </a:p>
          <a:p>
            <a:r>
              <a:rPr lang="en-US" sz="2600" dirty="0"/>
              <a:t>As Das writes, “This standardization effort prompted the formation of a coeval</a:t>
            </a:r>
            <a:br>
              <a:rPr lang="en-US" sz="2600" dirty="0"/>
            </a:br>
            <a:r>
              <a:rPr lang="en-US" sz="2600" dirty="0"/>
              <a:t>chronotype linking together the region, people, and languages of pre-historic Indian</a:t>
            </a:r>
            <a:br>
              <a:rPr lang="en-US" sz="2600" dirty="0"/>
            </a:br>
            <a:r>
              <a:rPr lang="en-US" sz="2600" dirty="0" err="1"/>
              <a:t>Tamilagam</a:t>
            </a:r>
            <a:r>
              <a:rPr lang="en-US" sz="2600" dirty="0"/>
              <a:t> (circa 300 B.C.E to C.E. 300), the pre-colonial Jaffna kingdom (circa 13th–</a:t>
            </a:r>
            <a:br>
              <a:rPr lang="en-US" sz="2600" dirty="0"/>
            </a:br>
            <a:r>
              <a:rPr lang="en-US" sz="2600" dirty="0"/>
              <a:t>17th centuries), the contemporary Jaffna peninsula, and the projected Tamil</a:t>
            </a:r>
            <a:br>
              <a:rPr lang="en-US" sz="2600" dirty="0"/>
            </a:br>
            <a:r>
              <a:rPr lang="en-US" sz="2600" dirty="0"/>
              <a:t>Eelam”(2008:5). Genres of literary (</a:t>
            </a:r>
            <a:r>
              <a:rPr lang="en-US" sz="2600" dirty="0" err="1"/>
              <a:t>ilakkiya</a:t>
            </a:r>
            <a:r>
              <a:rPr lang="en-US" sz="2600" dirty="0"/>
              <a:t>) or pure Tamil (</a:t>
            </a:r>
            <a:r>
              <a:rPr lang="en-US" sz="2600" dirty="0" err="1"/>
              <a:t>centamizh</a:t>
            </a:r>
            <a:r>
              <a:rPr lang="en-US" sz="2600" dirty="0"/>
              <a:t>) were then</a:t>
            </a:r>
            <a:br>
              <a:rPr lang="en-US" sz="2600" dirty="0"/>
            </a:br>
            <a:r>
              <a:rPr lang="en-US" sz="2600" dirty="0"/>
              <a:t>ideologically contrasted with the everyday language of communication, which was</a:t>
            </a:r>
            <a:br>
              <a:rPr lang="en-US" sz="2600" dirty="0"/>
            </a:br>
            <a:r>
              <a:rPr lang="en-US" sz="2600" dirty="0"/>
              <a:t>considered to be corrupt (</a:t>
            </a:r>
            <a:r>
              <a:rPr lang="en-US" sz="2600" dirty="0" err="1"/>
              <a:t>kochai</a:t>
            </a:r>
            <a:r>
              <a:rPr lang="en-US" sz="2600" dirty="0"/>
              <a:t>) (Das 2008)</a:t>
            </a:r>
          </a:p>
          <a:p>
            <a:r>
              <a:rPr lang="en-US" sz="2600" dirty="0"/>
              <a:t>(Cf. Davis, Christina, “Is Jaffna Tamil the Best?” Producing “Legitimate” Language in a Multilingual Sri Lankan School – Journal of Linguistic Anthropology, 2012, Vol. 2 P.65)</a:t>
            </a:r>
          </a:p>
          <a:p>
            <a:endParaRPr lang="en-US" dirty="0"/>
          </a:p>
        </p:txBody>
      </p:sp>
    </p:spTree>
    <p:extLst>
      <p:ext uri="{BB962C8B-B14F-4D97-AF65-F5344CB8AC3E}">
        <p14:creationId xmlns:p14="http://schemas.microsoft.com/office/powerpoint/2010/main" val="173554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E8E8-4CB2-0C4D-88E8-A8FD8AB80EB5}"/>
              </a:ext>
            </a:extLst>
          </p:cNvPr>
          <p:cNvSpPr>
            <a:spLocks noGrp="1"/>
          </p:cNvSpPr>
          <p:nvPr>
            <p:ph type="title"/>
          </p:nvPr>
        </p:nvSpPr>
        <p:spPr/>
        <p:txBody>
          <a:bodyPr>
            <a:normAutofit fontScale="90000"/>
          </a:bodyPr>
          <a:lstStyle/>
          <a:p>
            <a:r>
              <a:rPr lang="en-US" dirty="0"/>
              <a:t>Attempt toward making a </a:t>
            </a:r>
            <a:r>
              <a:rPr lang="en-US" dirty="0" err="1"/>
              <a:t>Plucentric</a:t>
            </a:r>
            <a:r>
              <a:rPr lang="en-US" dirty="0"/>
              <a:t> variety out of vernacular spoken variety and Classical Variety</a:t>
            </a:r>
          </a:p>
        </p:txBody>
      </p:sp>
      <p:sp>
        <p:nvSpPr>
          <p:cNvPr id="3" name="Content Placeholder 2">
            <a:extLst>
              <a:ext uri="{FF2B5EF4-FFF2-40B4-BE49-F238E27FC236}">
                <a16:creationId xmlns:a16="http://schemas.microsoft.com/office/drawing/2014/main" id="{94BCF34C-BC19-0843-8E9F-10053BA3E0DB}"/>
              </a:ext>
            </a:extLst>
          </p:cNvPr>
          <p:cNvSpPr>
            <a:spLocks noGrp="1"/>
          </p:cNvSpPr>
          <p:nvPr>
            <p:ph idx="1"/>
          </p:nvPr>
        </p:nvSpPr>
        <p:spPr>
          <a:xfrm>
            <a:off x="458694" y="1949450"/>
            <a:ext cx="11274612" cy="4716045"/>
          </a:xfrm>
        </p:spPr>
        <p:txBody>
          <a:bodyPr>
            <a:normAutofit fontScale="77500" lnSpcReduction="20000"/>
          </a:bodyPr>
          <a:lstStyle/>
          <a:p>
            <a:r>
              <a:rPr lang="en-US" dirty="0"/>
              <a:t>Jaffna/</a:t>
            </a:r>
            <a:r>
              <a:rPr lang="en-US" dirty="0" err="1"/>
              <a:t>Baticola</a:t>
            </a:r>
            <a:r>
              <a:rPr lang="en-US" dirty="0"/>
              <a:t> Dialects are much closer to Classical Tamil than any other dialects of Tamil, including the dialects of </a:t>
            </a:r>
            <a:r>
              <a:rPr lang="en-US" dirty="0" err="1"/>
              <a:t>Tamilnadu</a:t>
            </a:r>
            <a:r>
              <a:rPr lang="en-US" dirty="0"/>
              <a:t>. </a:t>
            </a:r>
          </a:p>
          <a:p>
            <a:endParaRPr lang="en-US" dirty="0"/>
          </a:p>
          <a:p>
            <a:r>
              <a:rPr lang="en-US" dirty="0"/>
              <a:t>Affirming that the Jaffna Tamil IS the literary Classical Tamil Variety</a:t>
            </a:r>
          </a:p>
          <a:p>
            <a:endParaRPr lang="en-US" dirty="0"/>
          </a:p>
          <a:p>
            <a:r>
              <a:rPr lang="en-US" dirty="0" err="1"/>
              <a:t>Plucentric</a:t>
            </a:r>
            <a:r>
              <a:rPr lang="en-US" dirty="0"/>
              <a:t> variety of </a:t>
            </a:r>
            <a:r>
              <a:rPr lang="en-US" dirty="0" err="1"/>
              <a:t>Srilankan</a:t>
            </a:r>
            <a:r>
              <a:rPr lang="en-US" dirty="0"/>
              <a:t> Tamil Variety is THE variety of Tamil comprising both vernacular and classical varieties of Tamil. </a:t>
            </a:r>
          </a:p>
          <a:p>
            <a:endParaRPr lang="en-US" dirty="0"/>
          </a:p>
          <a:p>
            <a:r>
              <a:rPr lang="en-US" dirty="0"/>
              <a:t> </a:t>
            </a:r>
            <a:r>
              <a:rPr lang="en-US" dirty="0">
                <a:sym typeface="Wingdings" pitchFamily="2" charset="2"/>
              </a:rPr>
              <a:t></a:t>
            </a:r>
            <a:r>
              <a:rPr lang="en-US" dirty="0"/>
              <a:t>Covert definition that one can derive for the Status of </a:t>
            </a:r>
            <a:r>
              <a:rPr lang="en-US" dirty="0" err="1"/>
              <a:t>Srilankan</a:t>
            </a:r>
            <a:r>
              <a:rPr lang="en-US" dirty="0"/>
              <a:t> Tamil Variety is that </a:t>
            </a:r>
          </a:p>
          <a:p>
            <a:r>
              <a:rPr lang="en-US" dirty="0">
                <a:solidFill>
                  <a:srgbClr val="FF0000"/>
                </a:solidFill>
              </a:rPr>
              <a:t>                           </a:t>
            </a:r>
            <a:r>
              <a:rPr lang="en-US" dirty="0" err="1">
                <a:solidFill>
                  <a:srgbClr val="FF0000"/>
                </a:solidFill>
              </a:rPr>
              <a:t>Plucentric</a:t>
            </a:r>
            <a:r>
              <a:rPr lang="en-US" dirty="0">
                <a:solidFill>
                  <a:srgbClr val="FF0000"/>
                </a:solidFill>
              </a:rPr>
              <a:t> Variety of Tamil can emerge provided a corresponding literary variety is derived out of the Spoken informal variety, so they both can act as contenders to the respective varieties spoken in the mainland. </a:t>
            </a:r>
          </a:p>
          <a:p>
            <a:endParaRPr lang="en-US" dirty="0"/>
          </a:p>
        </p:txBody>
      </p:sp>
    </p:spTree>
    <p:extLst>
      <p:ext uri="{BB962C8B-B14F-4D97-AF65-F5344CB8AC3E}">
        <p14:creationId xmlns:p14="http://schemas.microsoft.com/office/powerpoint/2010/main" val="683476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5800D8-B3D0-764D-83F7-2E41DA32BDE1}"/>
              </a:ext>
            </a:extLst>
          </p:cNvPr>
          <p:cNvSpPr>
            <a:spLocks noGrp="1"/>
          </p:cNvSpPr>
          <p:nvPr>
            <p:ph idx="1"/>
          </p:nvPr>
        </p:nvSpPr>
        <p:spPr/>
        <p:txBody>
          <a:bodyPr>
            <a:normAutofit/>
          </a:bodyPr>
          <a:lstStyle/>
          <a:p>
            <a:endParaRPr lang="en-US" sz="5400" dirty="0"/>
          </a:p>
          <a:p>
            <a:pPr lvl="8"/>
            <a:r>
              <a:rPr lang="en-US" sz="4400" dirty="0"/>
              <a:t>THANKS</a:t>
            </a:r>
          </a:p>
        </p:txBody>
      </p:sp>
    </p:spTree>
    <p:extLst>
      <p:ext uri="{BB962C8B-B14F-4D97-AF65-F5344CB8AC3E}">
        <p14:creationId xmlns:p14="http://schemas.microsoft.com/office/powerpoint/2010/main" val="214951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E7AF-0EEC-3849-A4C1-CD1AE8C3187A}"/>
              </a:ext>
            </a:extLst>
          </p:cNvPr>
          <p:cNvSpPr>
            <a:spLocks noGrp="1"/>
          </p:cNvSpPr>
          <p:nvPr>
            <p:ph type="title"/>
          </p:nvPr>
        </p:nvSpPr>
        <p:spPr/>
        <p:txBody>
          <a:bodyPr/>
          <a:lstStyle/>
          <a:p>
            <a:pPr algn="ctr"/>
            <a:r>
              <a:rPr lang="en-US" dirty="0"/>
              <a:t>What is a </a:t>
            </a:r>
            <a:r>
              <a:rPr lang="en-US" dirty="0" err="1"/>
              <a:t>Plucentric</a:t>
            </a:r>
            <a:r>
              <a:rPr lang="en-US" dirty="0"/>
              <a:t> Language/Variety?</a:t>
            </a:r>
          </a:p>
        </p:txBody>
      </p:sp>
      <p:sp>
        <p:nvSpPr>
          <p:cNvPr id="3" name="Content Placeholder 2">
            <a:extLst>
              <a:ext uri="{FF2B5EF4-FFF2-40B4-BE49-F238E27FC236}">
                <a16:creationId xmlns:a16="http://schemas.microsoft.com/office/drawing/2014/main" id="{09FDBCAC-9A83-6A4C-B21B-99C68F3FF0F0}"/>
              </a:ext>
            </a:extLst>
          </p:cNvPr>
          <p:cNvSpPr>
            <a:spLocks noGrp="1"/>
          </p:cNvSpPr>
          <p:nvPr>
            <p:ph idx="1"/>
          </p:nvPr>
        </p:nvSpPr>
        <p:spPr>
          <a:xfrm>
            <a:off x="458694" y="1949450"/>
            <a:ext cx="11274612" cy="5365750"/>
          </a:xfrm>
        </p:spPr>
        <p:txBody>
          <a:bodyPr>
            <a:normAutofit fontScale="92500"/>
          </a:bodyPr>
          <a:lstStyle/>
          <a:p>
            <a:r>
              <a:rPr lang="en-US" dirty="0"/>
              <a:t>“The term </a:t>
            </a:r>
            <a:r>
              <a:rPr lang="en-US" dirty="0" err="1"/>
              <a:t>Pluricentric</a:t>
            </a:r>
            <a:r>
              <a:rPr lang="en-US" dirty="0"/>
              <a:t> was employed by Kloss (1978: 66-67) to describe languages with several interacting centers, each providing a national variety with at least some of its own (codified) norms.” (Clyne 1992:1). </a:t>
            </a:r>
          </a:p>
          <a:p>
            <a:r>
              <a:rPr lang="en-US" dirty="0" err="1">
                <a:solidFill>
                  <a:srgbClr val="FF0000"/>
                </a:solidFill>
              </a:rPr>
              <a:t>Keypoints</a:t>
            </a:r>
            <a:r>
              <a:rPr lang="en-US" dirty="0">
                <a:solidFill>
                  <a:srgbClr val="FF0000"/>
                </a:solidFill>
              </a:rPr>
              <a:t>:</a:t>
            </a:r>
          </a:p>
          <a:p>
            <a:r>
              <a:rPr lang="en-US" dirty="0">
                <a:solidFill>
                  <a:srgbClr val="FF0000"/>
                </a:solidFill>
              </a:rPr>
              <a:t>Language as used in different nations other than the mother land</a:t>
            </a:r>
          </a:p>
          <a:p>
            <a:r>
              <a:rPr lang="en-US" dirty="0">
                <a:solidFill>
                  <a:srgbClr val="FF0000"/>
                </a:solidFill>
              </a:rPr>
              <a:t>Exhibits its own codification standards</a:t>
            </a:r>
          </a:p>
          <a:p>
            <a:r>
              <a:rPr lang="en-US" dirty="0">
                <a:solidFill>
                  <a:schemeClr val="accent5"/>
                </a:solidFill>
              </a:rPr>
              <a:t>Examples: </a:t>
            </a:r>
          </a:p>
          <a:p>
            <a:pPr lvl="2"/>
            <a:r>
              <a:rPr lang="en-US" sz="2800" dirty="0">
                <a:solidFill>
                  <a:schemeClr val="accent2"/>
                </a:solidFill>
              </a:rPr>
              <a:t>English as spoken in England, Canada, Australia and United States.</a:t>
            </a:r>
          </a:p>
          <a:p>
            <a:pPr lvl="2"/>
            <a:r>
              <a:rPr lang="en-US" sz="2800" dirty="0">
                <a:solidFill>
                  <a:schemeClr val="accent2"/>
                </a:solidFill>
              </a:rPr>
              <a:t>Spanish as spoken in Spain, Mexico and Latin America</a:t>
            </a:r>
          </a:p>
          <a:p>
            <a:endParaRPr lang="en-US" dirty="0">
              <a:solidFill>
                <a:srgbClr val="FF0000"/>
              </a:solidFill>
            </a:endParaRPr>
          </a:p>
        </p:txBody>
      </p:sp>
    </p:spTree>
    <p:extLst>
      <p:ext uri="{BB962C8B-B14F-4D97-AF65-F5344CB8AC3E}">
        <p14:creationId xmlns:p14="http://schemas.microsoft.com/office/powerpoint/2010/main" val="100470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242F8-9EE8-2042-B5B5-19DAE497791F}"/>
              </a:ext>
            </a:extLst>
          </p:cNvPr>
          <p:cNvSpPr>
            <a:spLocks noGrp="1"/>
          </p:cNvSpPr>
          <p:nvPr>
            <p:ph type="title"/>
          </p:nvPr>
        </p:nvSpPr>
        <p:spPr/>
        <p:txBody>
          <a:bodyPr>
            <a:normAutofit fontScale="90000"/>
          </a:bodyPr>
          <a:lstStyle/>
          <a:p>
            <a:r>
              <a:rPr lang="en-US" dirty="0"/>
              <a:t>A native speaker’s account of </a:t>
            </a:r>
            <a:r>
              <a:rPr lang="en-US" dirty="0" err="1"/>
              <a:t>Plucentric</a:t>
            </a:r>
            <a:r>
              <a:rPr lang="en-US" dirty="0"/>
              <a:t> varieties of Spanish:</a:t>
            </a:r>
          </a:p>
        </p:txBody>
      </p:sp>
      <p:sp>
        <p:nvSpPr>
          <p:cNvPr id="3" name="Content Placeholder 2">
            <a:extLst>
              <a:ext uri="{FF2B5EF4-FFF2-40B4-BE49-F238E27FC236}">
                <a16:creationId xmlns:a16="http://schemas.microsoft.com/office/drawing/2014/main" id="{DB4D716F-FE6B-1748-B439-358CD38C8D7E}"/>
              </a:ext>
            </a:extLst>
          </p:cNvPr>
          <p:cNvSpPr>
            <a:spLocks noGrp="1"/>
          </p:cNvSpPr>
          <p:nvPr>
            <p:ph idx="1"/>
          </p:nvPr>
        </p:nvSpPr>
        <p:spPr/>
        <p:txBody>
          <a:bodyPr>
            <a:normAutofit fontScale="62500" lnSpcReduction="20000"/>
          </a:bodyPr>
          <a:lstStyle/>
          <a:p>
            <a:r>
              <a:rPr lang="en-US" dirty="0"/>
              <a:t>The varieties of Spanish spoken in Mexico, Spain, and Latin America are </a:t>
            </a:r>
            <a:r>
              <a:rPr lang="en-US" dirty="0">
                <a:solidFill>
                  <a:srgbClr val="FF0000"/>
                </a:solidFill>
              </a:rPr>
              <a:t>mutually intelligible</a:t>
            </a:r>
            <a:r>
              <a:rPr lang="en-US" dirty="0"/>
              <a:t>, but they are often classified often as </a:t>
            </a:r>
            <a:r>
              <a:rPr lang="en-US" dirty="0">
                <a:solidFill>
                  <a:srgbClr val="FF0000"/>
                </a:solidFill>
              </a:rPr>
              <a:t>coming from different regions</a:t>
            </a:r>
            <a:r>
              <a:rPr lang="en-US" dirty="0"/>
              <a:t>. There are certain </a:t>
            </a:r>
            <a:r>
              <a:rPr lang="en-US" dirty="0">
                <a:solidFill>
                  <a:srgbClr val="FF0000"/>
                </a:solidFill>
              </a:rPr>
              <a:t>grammatical, phonological, and vocabulary differences</a:t>
            </a:r>
            <a:r>
              <a:rPr lang="en-US" dirty="0"/>
              <a:t>, but this would not usually be a barrier to conversation or to reading literature. One example of a </a:t>
            </a:r>
            <a:r>
              <a:rPr lang="en-US" dirty="0">
                <a:solidFill>
                  <a:srgbClr val="FF0000"/>
                </a:solidFill>
              </a:rPr>
              <a:t>difference is the use of informal "you" </a:t>
            </a:r>
            <a:r>
              <a:rPr lang="en-US" dirty="0"/>
              <a:t>which is common in Spanish from Spain, but either absent or different in Spanish from Latin America. There are several different Spanish varieties recognized, but, in my experience, the main two categories are Latin American Spanish and Spanish from Spain. </a:t>
            </a:r>
            <a:r>
              <a:rPr lang="en-US" dirty="0">
                <a:solidFill>
                  <a:srgbClr val="FF0000"/>
                </a:solidFill>
              </a:rPr>
              <a:t>Within Latin American Spanish there are also different types like Mexican, Central American, and Argentine/Uruguayan </a:t>
            </a:r>
            <a:r>
              <a:rPr lang="en-US" dirty="0"/>
              <a:t>which have a few differences in vocabularies and slightly different grammatical forms but they are definitely mutually intelligible.  As I mentioned, the main two categories I see (for example in movie subtitles) are </a:t>
            </a:r>
            <a:r>
              <a:rPr lang="en-US" dirty="0">
                <a:solidFill>
                  <a:srgbClr val="FF0000"/>
                </a:solidFill>
              </a:rPr>
              <a:t>Spain Spanish and Latin American Spanish and those two vary primarily in their use of informal "you". </a:t>
            </a:r>
            <a:r>
              <a:rPr lang="en-US" dirty="0"/>
              <a:t>That being said, any person who can read Spanish in one variety will be able to read Spanish written in other varieties with little difficulty (maybe having to look up the occasional word, but not much else). </a:t>
            </a:r>
            <a:r>
              <a:rPr lang="en-US" dirty="0">
                <a:solidFill>
                  <a:srgbClr val="FF0000"/>
                </a:solidFill>
              </a:rPr>
              <a:t>Each region does have literature based on the local variety, but, for the most part these differences are minor and would not affect overall comprehension. </a:t>
            </a:r>
          </a:p>
        </p:txBody>
      </p:sp>
    </p:spTree>
    <p:extLst>
      <p:ext uri="{BB962C8B-B14F-4D97-AF65-F5344CB8AC3E}">
        <p14:creationId xmlns:p14="http://schemas.microsoft.com/office/powerpoint/2010/main" val="122269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39A6-2D45-A841-913C-3106A944388D}"/>
              </a:ext>
            </a:extLst>
          </p:cNvPr>
          <p:cNvSpPr>
            <a:spLocks noGrp="1"/>
          </p:cNvSpPr>
          <p:nvPr>
            <p:ph type="title"/>
          </p:nvPr>
        </p:nvSpPr>
        <p:spPr/>
        <p:txBody>
          <a:bodyPr/>
          <a:lstStyle/>
          <a:p>
            <a:pPr algn="ctr"/>
            <a:r>
              <a:rPr lang="en-US" dirty="0"/>
              <a:t>Unifiers and Dividers</a:t>
            </a:r>
          </a:p>
        </p:txBody>
      </p:sp>
      <p:sp>
        <p:nvSpPr>
          <p:cNvPr id="3" name="Content Placeholder 2">
            <a:extLst>
              <a:ext uri="{FF2B5EF4-FFF2-40B4-BE49-F238E27FC236}">
                <a16:creationId xmlns:a16="http://schemas.microsoft.com/office/drawing/2014/main" id="{9B03E39C-C7B7-4E44-A124-20EEE75BCCDA}"/>
              </a:ext>
            </a:extLst>
          </p:cNvPr>
          <p:cNvSpPr>
            <a:spLocks noGrp="1"/>
          </p:cNvSpPr>
          <p:nvPr>
            <p:ph idx="1"/>
          </p:nvPr>
        </p:nvSpPr>
        <p:spPr/>
        <p:txBody>
          <a:bodyPr/>
          <a:lstStyle/>
          <a:p>
            <a:r>
              <a:rPr lang="en-US" dirty="0"/>
              <a:t>Clyne (1992:1) remarks that </a:t>
            </a:r>
            <a:r>
              <a:rPr lang="en-US" dirty="0" err="1"/>
              <a:t>Pluricentric</a:t>
            </a:r>
            <a:r>
              <a:rPr lang="en-US" dirty="0"/>
              <a:t> languages can be both unifiers as well as dividers of people.  They unify people through the use of the language and separate them through the development of national norms, indices and linguistic variables with which the speakers identify. </a:t>
            </a:r>
          </a:p>
          <a:p>
            <a:r>
              <a:rPr lang="en-US" dirty="0">
                <a:solidFill>
                  <a:srgbClr val="FF0000"/>
                </a:solidFill>
              </a:rPr>
              <a:t>Unifies: Speakers of </a:t>
            </a:r>
            <a:r>
              <a:rPr lang="en-US" dirty="0" err="1">
                <a:solidFill>
                  <a:srgbClr val="FF0000"/>
                </a:solidFill>
              </a:rPr>
              <a:t>Pluricentric</a:t>
            </a:r>
            <a:r>
              <a:rPr lang="en-US" dirty="0">
                <a:solidFill>
                  <a:srgbClr val="FF0000"/>
                </a:solidFill>
              </a:rPr>
              <a:t> languages get Special identity</a:t>
            </a:r>
          </a:p>
          <a:p>
            <a:r>
              <a:rPr lang="en-US" dirty="0" err="1">
                <a:solidFill>
                  <a:srgbClr val="FF0000"/>
                </a:solidFill>
              </a:rPr>
              <a:t>Devides</a:t>
            </a:r>
            <a:r>
              <a:rPr lang="en-US" dirty="0">
                <a:solidFill>
                  <a:srgbClr val="FF0000"/>
                </a:solidFill>
              </a:rPr>
              <a:t>: development of separate national norms, indices and linguistic variables.</a:t>
            </a:r>
          </a:p>
        </p:txBody>
      </p:sp>
    </p:spTree>
    <p:extLst>
      <p:ext uri="{BB962C8B-B14F-4D97-AF65-F5344CB8AC3E}">
        <p14:creationId xmlns:p14="http://schemas.microsoft.com/office/powerpoint/2010/main" val="153067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8C32-3FC0-814D-A5C0-75BF982D401C}"/>
              </a:ext>
            </a:extLst>
          </p:cNvPr>
          <p:cNvSpPr>
            <a:spLocks noGrp="1"/>
          </p:cNvSpPr>
          <p:nvPr>
            <p:ph type="title"/>
          </p:nvPr>
        </p:nvSpPr>
        <p:spPr/>
        <p:txBody>
          <a:bodyPr>
            <a:normAutofit fontScale="90000"/>
          </a:bodyPr>
          <a:lstStyle/>
          <a:p>
            <a:r>
              <a:rPr lang="en-US" b="1" dirty="0"/>
              <a:t>Main Criteria for </a:t>
            </a:r>
            <a:r>
              <a:rPr lang="en-US" b="1" dirty="0" err="1"/>
              <a:t>pluricentric</a:t>
            </a:r>
            <a:r>
              <a:rPr lang="en-US" b="1" dirty="0"/>
              <a:t> language? </a:t>
            </a:r>
            <a:br>
              <a:rPr lang="en-US" b="1" dirty="0"/>
            </a:br>
            <a:r>
              <a:rPr lang="en-US" sz="2200" dirty="0"/>
              <a:t>At least one of the seven criteria must be met to constitute a </a:t>
            </a:r>
            <a:r>
              <a:rPr lang="en-US" sz="2200" dirty="0" err="1"/>
              <a:t>pluricentric</a:t>
            </a:r>
            <a:r>
              <a:rPr lang="en-US" sz="2200" dirty="0"/>
              <a:t> language. Full </a:t>
            </a:r>
            <a:r>
              <a:rPr lang="en-US" sz="2200" dirty="0" err="1"/>
              <a:t>pluricentricity</a:t>
            </a:r>
            <a:r>
              <a:rPr lang="en-US" sz="2200" dirty="0"/>
              <a:t> is achieved if all criteria are fulfilled. The following list is based on Clyne (1992: 1) and </a:t>
            </a:r>
            <a:r>
              <a:rPr lang="en-US" sz="2200" dirty="0" err="1"/>
              <a:t>Muhr</a:t>
            </a:r>
            <a:r>
              <a:rPr lang="en-US" sz="2200" dirty="0"/>
              <a:t> (2012: 30): </a:t>
            </a:r>
            <a:br>
              <a:rPr lang="en-US" sz="2200" dirty="0"/>
            </a:br>
            <a:endParaRPr lang="en-US" sz="2200" dirty="0"/>
          </a:p>
        </p:txBody>
      </p:sp>
      <p:sp>
        <p:nvSpPr>
          <p:cNvPr id="3" name="Content Placeholder 2">
            <a:extLst>
              <a:ext uri="{FF2B5EF4-FFF2-40B4-BE49-F238E27FC236}">
                <a16:creationId xmlns:a16="http://schemas.microsoft.com/office/drawing/2014/main" id="{D6D48207-C678-E649-9194-047A08CE8E0C}"/>
              </a:ext>
            </a:extLst>
          </p:cNvPr>
          <p:cNvSpPr>
            <a:spLocks noGrp="1"/>
          </p:cNvSpPr>
          <p:nvPr>
            <p:ph idx="1"/>
          </p:nvPr>
        </p:nvSpPr>
        <p:spPr>
          <a:xfrm>
            <a:off x="458694" y="1949450"/>
            <a:ext cx="11274612" cy="5151994"/>
          </a:xfrm>
        </p:spPr>
        <p:txBody>
          <a:bodyPr>
            <a:normAutofit fontScale="55000" lnSpcReduction="20000"/>
          </a:bodyPr>
          <a:lstStyle/>
          <a:p>
            <a:r>
              <a:rPr lang="en-US" b="1" dirty="0"/>
              <a:t>Criteria:</a:t>
            </a:r>
          </a:p>
          <a:p>
            <a:r>
              <a:rPr lang="en-US" dirty="0"/>
              <a:t>Occurrence: A certain language occurs in </a:t>
            </a:r>
            <a:r>
              <a:rPr lang="en-US" dirty="0">
                <a:solidFill>
                  <a:srgbClr val="FF0000"/>
                </a:solidFill>
              </a:rPr>
              <a:t>at least 2 nations that function as 'interacting </a:t>
            </a:r>
            <a:r>
              <a:rPr lang="en-US" dirty="0" err="1">
                <a:solidFill>
                  <a:srgbClr val="FF0000"/>
                </a:solidFill>
              </a:rPr>
              <a:t>centres'</a:t>
            </a:r>
            <a:r>
              <a:rPr lang="en-US" dirty="0">
                <a:solidFill>
                  <a:srgbClr val="FF0000"/>
                </a:solidFill>
              </a:rPr>
              <a:t> </a:t>
            </a:r>
            <a:r>
              <a:rPr lang="en-US" dirty="0"/>
              <a:t>(Clyne, 1992: 1). </a:t>
            </a:r>
          </a:p>
          <a:p>
            <a:r>
              <a:rPr lang="en-US" dirty="0"/>
              <a:t>Linguistic distance (</a:t>
            </a:r>
            <a:r>
              <a:rPr lang="en-US" dirty="0" err="1"/>
              <a:t>Abstand</a:t>
            </a:r>
            <a:r>
              <a:rPr lang="en-US" dirty="0"/>
              <a:t>): The variety </a:t>
            </a:r>
            <a:r>
              <a:rPr lang="en-US" dirty="0">
                <a:solidFill>
                  <a:srgbClr val="FF0000"/>
                </a:solidFill>
              </a:rPr>
              <a:t>must have enough linguistic (and/or pragmatic) characteristics</a:t>
            </a:r>
            <a:r>
              <a:rPr lang="en-US" dirty="0"/>
              <a:t> that distinguish it from others and by that can serve as a symbol for expressing identity and social uniqueness. </a:t>
            </a:r>
          </a:p>
          <a:p>
            <a:r>
              <a:rPr lang="en-US" dirty="0"/>
              <a:t>Status: The language </a:t>
            </a:r>
            <a:r>
              <a:rPr lang="en-US" dirty="0">
                <a:solidFill>
                  <a:srgbClr val="FF0000"/>
                </a:solidFill>
              </a:rPr>
              <a:t>must have an official status in at least 2 nations </a:t>
            </a:r>
            <a:r>
              <a:rPr lang="en-US" dirty="0"/>
              <a:t>either as (a) state-language or (e.g. German in Austria and Germany); (b) co-state language (e.g. German, French and Italian in Switzerland) or at least as (c) regional language (e.g. German in Italy: South Tyrol, Catalan in France: Department </a:t>
            </a:r>
            <a:r>
              <a:rPr lang="en-US" dirty="0" err="1"/>
              <a:t>Pyrénées-Orientales</a:t>
            </a:r>
            <a:r>
              <a:rPr lang="en-US" dirty="0"/>
              <a:t> etc.). The language therefore must have official recognition that exceeds the status of a minority language as it otherwise cannot function as a norm setting </a:t>
            </a:r>
            <a:r>
              <a:rPr lang="en-US" dirty="0" err="1"/>
              <a:t>centre</a:t>
            </a:r>
            <a:r>
              <a:rPr lang="en-US" dirty="0"/>
              <a:t>. </a:t>
            </a:r>
          </a:p>
          <a:p>
            <a:r>
              <a:rPr lang="en-US" dirty="0"/>
              <a:t>Acceptance of </a:t>
            </a:r>
            <a:r>
              <a:rPr lang="en-US" dirty="0" err="1"/>
              <a:t>pluricentricity</a:t>
            </a:r>
            <a:r>
              <a:rPr lang="en-US" dirty="0"/>
              <a:t>: </a:t>
            </a:r>
            <a:r>
              <a:rPr lang="en-US" dirty="0">
                <a:solidFill>
                  <a:srgbClr val="FF0000"/>
                </a:solidFill>
              </a:rPr>
              <a:t>The language community must accept the status of its language as a </a:t>
            </a:r>
            <a:r>
              <a:rPr lang="en-US" dirty="0" err="1">
                <a:solidFill>
                  <a:srgbClr val="FF0000"/>
                </a:solidFill>
              </a:rPr>
              <a:t>pluricentric</a:t>
            </a:r>
            <a:r>
              <a:rPr lang="en-US" dirty="0">
                <a:solidFill>
                  <a:srgbClr val="FF0000"/>
                </a:solidFill>
              </a:rPr>
              <a:t> variet</a:t>
            </a:r>
            <a:r>
              <a:rPr lang="en-US" dirty="0"/>
              <a:t>y and consider it as part of its social / national identity. </a:t>
            </a:r>
          </a:p>
          <a:p>
            <a:r>
              <a:rPr lang="en-US" dirty="0"/>
              <a:t>Relevance for identity and awareness about its function for identity available: The national norm has to be relevant to social identity and must be (to some degree) aware to the language community and </a:t>
            </a:r>
            <a:r>
              <a:rPr lang="en-US" dirty="0">
                <a:solidFill>
                  <a:srgbClr val="FF0000"/>
                </a:solidFill>
              </a:rPr>
              <a:t>lead 'to at least some of its own (codified) norms.' </a:t>
            </a:r>
          </a:p>
          <a:p>
            <a:r>
              <a:rPr lang="en-US" dirty="0"/>
              <a:t>Codification in progress or done and on that basis there is deliberate use of the national norm by model speakers and state institutions. </a:t>
            </a:r>
          </a:p>
          <a:p>
            <a:r>
              <a:rPr lang="en-US" dirty="0">
                <a:solidFill>
                  <a:srgbClr val="FF0000"/>
                </a:solidFill>
              </a:rPr>
              <a:t>Taught in schools and made aware to the language community </a:t>
            </a:r>
            <a:r>
              <a:rPr lang="en-US" dirty="0"/>
              <a:t>- promoted and disseminated. </a:t>
            </a:r>
          </a:p>
          <a:p>
            <a:endParaRPr lang="en-US" dirty="0"/>
          </a:p>
        </p:txBody>
      </p:sp>
    </p:spTree>
    <p:extLst>
      <p:ext uri="{BB962C8B-B14F-4D97-AF65-F5344CB8AC3E}">
        <p14:creationId xmlns:p14="http://schemas.microsoft.com/office/powerpoint/2010/main" val="418113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D5A6-D3FD-344C-9610-29B69F31950C}"/>
              </a:ext>
            </a:extLst>
          </p:cNvPr>
          <p:cNvSpPr>
            <a:spLocks noGrp="1"/>
          </p:cNvSpPr>
          <p:nvPr>
            <p:ph type="title"/>
          </p:nvPr>
        </p:nvSpPr>
        <p:spPr>
          <a:xfrm>
            <a:off x="458694" y="365760"/>
            <a:ext cx="10895106" cy="1583690"/>
          </a:xfrm>
        </p:spPr>
        <p:txBody>
          <a:bodyPr>
            <a:noAutofit/>
          </a:bodyPr>
          <a:lstStyle/>
          <a:p>
            <a:r>
              <a:rPr lang="en-US" sz="3200" dirty="0"/>
              <a:t>Can the varieties of  Tamil as spoken in </a:t>
            </a:r>
            <a:r>
              <a:rPr lang="en-US" sz="3200" dirty="0" err="1"/>
              <a:t>Srilanka</a:t>
            </a:r>
            <a:r>
              <a:rPr lang="en-US" sz="3200" dirty="0"/>
              <a:t>, Singapore, Malaysia and Mauritius be considered as </a:t>
            </a:r>
            <a:r>
              <a:rPr lang="en-US" sz="3200" dirty="0" err="1"/>
              <a:t>Plucentric</a:t>
            </a:r>
            <a:r>
              <a:rPr lang="en-US" sz="3200" dirty="0"/>
              <a:t> varieties/languages?</a:t>
            </a:r>
          </a:p>
        </p:txBody>
      </p:sp>
      <p:sp>
        <p:nvSpPr>
          <p:cNvPr id="3" name="Content Placeholder 2">
            <a:extLst>
              <a:ext uri="{FF2B5EF4-FFF2-40B4-BE49-F238E27FC236}">
                <a16:creationId xmlns:a16="http://schemas.microsoft.com/office/drawing/2014/main" id="{A1C70E2D-F4DD-3241-B9DB-7D1CB162F9A5}"/>
              </a:ext>
            </a:extLst>
          </p:cNvPr>
          <p:cNvSpPr>
            <a:spLocks noGrp="1"/>
          </p:cNvSpPr>
          <p:nvPr>
            <p:ph idx="1"/>
          </p:nvPr>
        </p:nvSpPr>
        <p:spPr>
          <a:xfrm>
            <a:off x="458694" y="1949450"/>
            <a:ext cx="11274612" cy="5045116"/>
          </a:xfrm>
        </p:spPr>
        <p:txBody>
          <a:bodyPr/>
          <a:lstStyle/>
          <a:p>
            <a:r>
              <a:rPr lang="en-US" dirty="0"/>
              <a:t>They have official language status in the respective countries.</a:t>
            </a:r>
          </a:p>
          <a:p>
            <a:r>
              <a:rPr lang="en-US" dirty="0"/>
              <a:t>Are they having separate codification status?</a:t>
            </a:r>
          </a:p>
          <a:p>
            <a:pPr lvl="1"/>
            <a:r>
              <a:rPr lang="en-US" dirty="0"/>
              <a:t>Except </a:t>
            </a:r>
            <a:r>
              <a:rPr lang="en-US" dirty="0" err="1"/>
              <a:t>Srilankan</a:t>
            </a:r>
            <a:r>
              <a:rPr lang="en-US" dirty="0"/>
              <a:t> Tamil and Mauritius Tamil, Tamil as spoken in Singapore and Malaysia may not have separate codification status. </a:t>
            </a:r>
          </a:p>
          <a:p>
            <a:r>
              <a:rPr lang="en-US" dirty="0"/>
              <a:t>Are these varieties taught in schools in the respective countries?</a:t>
            </a:r>
          </a:p>
          <a:p>
            <a:pPr lvl="1"/>
            <a:r>
              <a:rPr lang="en-US" dirty="0"/>
              <a:t>Yes and No.  </a:t>
            </a:r>
          </a:p>
          <a:p>
            <a:pPr lvl="5"/>
            <a:r>
              <a:rPr lang="en-US" sz="2800" dirty="0">
                <a:solidFill>
                  <a:srgbClr val="FF0000"/>
                </a:solidFill>
              </a:rPr>
              <a:t>Yes, because the speakers of these varieties teach!</a:t>
            </a:r>
          </a:p>
          <a:p>
            <a:pPr lvl="1"/>
            <a:endParaRPr lang="en-US" dirty="0">
              <a:solidFill>
                <a:srgbClr val="FF0000"/>
              </a:solidFill>
            </a:endParaRPr>
          </a:p>
          <a:p>
            <a:pPr lvl="5"/>
            <a:r>
              <a:rPr lang="en-US" sz="2400" dirty="0">
                <a:solidFill>
                  <a:srgbClr val="FF0000"/>
                </a:solidFill>
              </a:rPr>
              <a:t>No, because they don’t teach the spoken variety but only teach the </a:t>
            </a:r>
            <a:r>
              <a:rPr lang="en-US" sz="2400" dirty="0">
                <a:solidFill>
                  <a:srgbClr val="00B050"/>
                </a:solidFill>
              </a:rPr>
              <a:t>literary variety </a:t>
            </a:r>
            <a:r>
              <a:rPr lang="en-US" sz="2400" dirty="0">
                <a:solidFill>
                  <a:srgbClr val="FF0000"/>
                </a:solidFill>
              </a:rPr>
              <a:t>– common to all varieties</a:t>
            </a:r>
            <a:r>
              <a:rPr lang="en-US" dirty="0">
                <a:solidFill>
                  <a:srgbClr val="FF0000"/>
                </a:solidFill>
              </a:rPr>
              <a:t>.</a:t>
            </a:r>
          </a:p>
        </p:txBody>
      </p:sp>
    </p:spTree>
    <p:extLst>
      <p:ext uri="{BB962C8B-B14F-4D97-AF65-F5344CB8AC3E}">
        <p14:creationId xmlns:p14="http://schemas.microsoft.com/office/powerpoint/2010/main" val="38363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FB7A3-282B-404E-86C1-B1AF8201DAD3}"/>
              </a:ext>
            </a:extLst>
          </p:cNvPr>
          <p:cNvSpPr>
            <a:spLocks noGrp="1"/>
          </p:cNvSpPr>
          <p:nvPr>
            <p:ph type="title"/>
          </p:nvPr>
        </p:nvSpPr>
        <p:spPr/>
        <p:txBody>
          <a:bodyPr/>
          <a:lstStyle/>
          <a:p>
            <a:r>
              <a:rPr lang="en-US" dirty="0"/>
              <a:t>Status of Tamil</a:t>
            </a:r>
          </a:p>
        </p:txBody>
      </p:sp>
      <p:sp>
        <p:nvSpPr>
          <p:cNvPr id="3" name="Content Placeholder 2">
            <a:extLst>
              <a:ext uri="{FF2B5EF4-FFF2-40B4-BE49-F238E27FC236}">
                <a16:creationId xmlns:a16="http://schemas.microsoft.com/office/drawing/2014/main" id="{3D52C321-2817-6740-B800-57B6C86B23D9}"/>
              </a:ext>
            </a:extLst>
          </p:cNvPr>
          <p:cNvSpPr>
            <a:spLocks noGrp="1"/>
          </p:cNvSpPr>
          <p:nvPr>
            <p:ph idx="1"/>
          </p:nvPr>
        </p:nvSpPr>
        <p:spPr/>
        <p:txBody>
          <a:bodyPr/>
          <a:lstStyle/>
          <a:p>
            <a:r>
              <a:rPr lang="en-US" dirty="0"/>
              <a:t>Since Tamil is a language characterized by extreme diglossia, there is the additional pedagogical problem of trying to maintain a </a:t>
            </a:r>
            <a:r>
              <a:rPr lang="en-US" b="1" dirty="0"/>
              <a:t>language with two variants</a:t>
            </a:r>
            <a:r>
              <a:rPr lang="en-US" dirty="0"/>
              <a:t>, but with a strong cultural bias on the part of the educational establishment for maintaining the literary dialect to the detriment of</a:t>
            </a:r>
            <a:r>
              <a:rPr lang="en-US" b="1" dirty="0"/>
              <a:t> </a:t>
            </a:r>
            <a:r>
              <a:rPr lang="en-US" dirty="0"/>
              <a:t>the spoken one</a:t>
            </a:r>
            <a:r>
              <a:rPr lang="en-US" b="1" dirty="0"/>
              <a:t> (</a:t>
            </a:r>
            <a:r>
              <a:rPr lang="en-US" dirty="0"/>
              <a:t>Schiffman 2003:105</a:t>
            </a:r>
            <a:r>
              <a:rPr lang="en-US" b="1" dirty="0"/>
              <a:t>).</a:t>
            </a:r>
          </a:p>
          <a:p>
            <a:r>
              <a:rPr lang="en-US" dirty="0"/>
              <a:t>High vs. Low Tamil  - diglossia</a:t>
            </a:r>
          </a:p>
          <a:p>
            <a:r>
              <a:rPr lang="en-US" dirty="0"/>
              <a:t>Colloquial informal Spoken variety vs. Literary formal written variety</a:t>
            </a:r>
          </a:p>
          <a:p>
            <a:endParaRPr lang="en-US" dirty="0"/>
          </a:p>
        </p:txBody>
      </p:sp>
    </p:spTree>
    <p:extLst>
      <p:ext uri="{BB962C8B-B14F-4D97-AF65-F5344CB8AC3E}">
        <p14:creationId xmlns:p14="http://schemas.microsoft.com/office/powerpoint/2010/main" val="365239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0AA7-99CA-E54E-B731-F3FF71532966}"/>
              </a:ext>
            </a:extLst>
          </p:cNvPr>
          <p:cNvSpPr>
            <a:spLocks noGrp="1"/>
          </p:cNvSpPr>
          <p:nvPr>
            <p:ph type="title"/>
          </p:nvPr>
        </p:nvSpPr>
        <p:spPr/>
        <p:txBody>
          <a:bodyPr>
            <a:normAutofit fontScale="90000"/>
          </a:bodyPr>
          <a:lstStyle/>
          <a:p>
            <a:r>
              <a:rPr lang="en-US" dirty="0"/>
              <a:t>Language vs. Dialect</a:t>
            </a:r>
            <a:br>
              <a:rPr lang="en-US" dirty="0"/>
            </a:br>
            <a:r>
              <a:rPr lang="en-US" dirty="0" err="1"/>
              <a:t>Plucentric</a:t>
            </a:r>
            <a:r>
              <a:rPr lang="en-US" dirty="0"/>
              <a:t> varieties vs mainland language </a:t>
            </a:r>
          </a:p>
        </p:txBody>
      </p:sp>
      <p:sp>
        <p:nvSpPr>
          <p:cNvPr id="3" name="Content Placeholder 2">
            <a:extLst>
              <a:ext uri="{FF2B5EF4-FFF2-40B4-BE49-F238E27FC236}">
                <a16:creationId xmlns:a16="http://schemas.microsoft.com/office/drawing/2014/main" id="{CDB9A109-7F21-DD49-97CF-DA9B99939220}"/>
              </a:ext>
            </a:extLst>
          </p:cNvPr>
          <p:cNvSpPr>
            <a:spLocks noGrp="1"/>
          </p:cNvSpPr>
          <p:nvPr>
            <p:ph idx="1"/>
          </p:nvPr>
        </p:nvSpPr>
        <p:spPr>
          <a:xfrm>
            <a:off x="458694" y="1949450"/>
            <a:ext cx="11274612" cy="4542790"/>
          </a:xfrm>
        </p:spPr>
        <p:txBody>
          <a:bodyPr/>
          <a:lstStyle/>
          <a:p>
            <a:pPr marL="0" indent="0">
              <a:buNone/>
            </a:pPr>
            <a:r>
              <a:rPr lang="en-US" dirty="0"/>
              <a:t>Spoken language vs Literary variety</a:t>
            </a:r>
          </a:p>
          <a:p>
            <a:pPr marL="0" indent="0">
              <a:buNone/>
            </a:pPr>
            <a:endParaRPr lang="en-US" dirty="0"/>
          </a:p>
          <a:p>
            <a:r>
              <a:rPr lang="en-US" dirty="0" err="1"/>
              <a:t>Srilankan</a:t>
            </a:r>
            <a:r>
              <a:rPr lang="en-US" dirty="0"/>
              <a:t> Tamil Constitutes: </a:t>
            </a:r>
          </a:p>
          <a:p>
            <a:pPr lvl="2"/>
            <a:r>
              <a:rPr lang="en-US" dirty="0"/>
              <a:t>Jaffna Spoken Dialect</a:t>
            </a:r>
          </a:p>
          <a:p>
            <a:pPr lvl="2"/>
            <a:r>
              <a:rPr lang="en-US" dirty="0" err="1"/>
              <a:t>Batticola</a:t>
            </a:r>
            <a:r>
              <a:rPr lang="en-US" dirty="0"/>
              <a:t> Spoken Dialect</a:t>
            </a:r>
          </a:p>
          <a:p>
            <a:pPr lvl="2"/>
            <a:r>
              <a:rPr lang="en-US" dirty="0"/>
              <a:t>Negombo dialect (with Sinhalese code mix)</a:t>
            </a:r>
          </a:p>
          <a:p>
            <a:pPr lvl="2"/>
            <a:r>
              <a:rPr lang="en-US" dirty="0"/>
              <a:t>Muslim Dialect of Tamil</a:t>
            </a:r>
          </a:p>
          <a:p>
            <a:r>
              <a:rPr lang="en-US" dirty="0" err="1"/>
              <a:t>Srilankan</a:t>
            </a:r>
            <a:r>
              <a:rPr lang="en-US" dirty="0"/>
              <a:t> Tamil shares the same Literary Variety as that of all Tamil speakers around the globe. </a:t>
            </a:r>
          </a:p>
        </p:txBody>
      </p:sp>
    </p:spTree>
    <p:extLst>
      <p:ext uri="{BB962C8B-B14F-4D97-AF65-F5344CB8AC3E}">
        <p14:creationId xmlns:p14="http://schemas.microsoft.com/office/powerpoint/2010/main" val="272779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D3F0-6EE1-414B-BD19-C48D9D5ACF86}"/>
              </a:ext>
            </a:extLst>
          </p:cNvPr>
          <p:cNvSpPr>
            <a:spLocks noGrp="1"/>
          </p:cNvSpPr>
          <p:nvPr>
            <p:ph type="title"/>
          </p:nvPr>
        </p:nvSpPr>
        <p:spPr/>
        <p:txBody>
          <a:bodyPr>
            <a:normAutofit fontScale="90000"/>
          </a:bodyPr>
          <a:lstStyle/>
          <a:p>
            <a:r>
              <a:rPr lang="en-US" dirty="0"/>
              <a:t>Regional vs. Social dialects of </a:t>
            </a:r>
            <a:r>
              <a:rPr lang="en-US" dirty="0" err="1"/>
              <a:t>Tamilnadu</a:t>
            </a:r>
            <a:r>
              <a:rPr lang="en-US" dirty="0"/>
              <a:t> and the idea of Dividers vs. Unifiers</a:t>
            </a:r>
          </a:p>
        </p:txBody>
      </p:sp>
      <p:sp>
        <p:nvSpPr>
          <p:cNvPr id="3" name="Content Placeholder 2">
            <a:extLst>
              <a:ext uri="{FF2B5EF4-FFF2-40B4-BE49-F238E27FC236}">
                <a16:creationId xmlns:a16="http://schemas.microsoft.com/office/drawing/2014/main" id="{5C23448E-29DD-6E4D-8880-2F427EA1805B}"/>
              </a:ext>
            </a:extLst>
          </p:cNvPr>
          <p:cNvSpPr>
            <a:spLocks noGrp="1"/>
          </p:cNvSpPr>
          <p:nvPr>
            <p:ph idx="1"/>
          </p:nvPr>
        </p:nvSpPr>
        <p:spPr>
          <a:xfrm>
            <a:off x="458694" y="2038350"/>
            <a:ext cx="4233622" cy="4453890"/>
          </a:xfrm>
        </p:spPr>
        <p:txBody>
          <a:bodyPr>
            <a:normAutofit lnSpcReduction="10000"/>
          </a:bodyPr>
          <a:lstStyle/>
          <a:p>
            <a:r>
              <a:rPr lang="en-US" dirty="0">
                <a:solidFill>
                  <a:srgbClr val="FF0000"/>
                </a:solidFill>
              </a:rPr>
              <a:t>Regional Dialects</a:t>
            </a:r>
          </a:p>
          <a:p>
            <a:r>
              <a:rPr lang="en-US" dirty="0"/>
              <a:t>Chennai Tamil</a:t>
            </a:r>
          </a:p>
          <a:p>
            <a:r>
              <a:rPr lang="en-US" dirty="0"/>
              <a:t>Coimbatore Tamil</a:t>
            </a:r>
          </a:p>
          <a:p>
            <a:r>
              <a:rPr lang="en-US" dirty="0"/>
              <a:t>Tirunelveli Tamil</a:t>
            </a:r>
          </a:p>
          <a:p>
            <a:r>
              <a:rPr lang="en-US" dirty="0"/>
              <a:t>Madurai Tamil</a:t>
            </a:r>
          </a:p>
          <a:p>
            <a:r>
              <a:rPr lang="en-US" dirty="0"/>
              <a:t>Thanjavur Tamil</a:t>
            </a:r>
          </a:p>
          <a:p>
            <a:r>
              <a:rPr lang="en-US" dirty="0"/>
              <a:t>South-</a:t>
            </a:r>
            <a:r>
              <a:rPr lang="en-US" dirty="0" err="1"/>
              <a:t>Arcot</a:t>
            </a:r>
            <a:r>
              <a:rPr lang="en-US" dirty="0"/>
              <a:t> Tamil</a:t>
            </a:r>
          </a:p>
          <a:p>
            <a:r>
              <a:rPr lang="en-US" dirty="0"/>
              <a:t>And so on…</a:t>
            </a:r>
          </a:p>
        </p:txBody>
      </p:sp>
      <p:sp>
        <p:nvSpPr>
          <p:cNvPr id="4" name="TextBox 3">
            <a:extLst>
              <a:ext uri="{FF2B5EF4-FFF2-40B4-BE49-F238E27FC236}">
                <a16:creationId xmlns:a16="http://schemas.microsoft.com/office/drawing/2014/main" id="{5C415A25-4803-E348-87E3-7C37A76413CE}"/>
              </a:ext>
            </a:extLst>
          </p:cNvPr>
          <p:cNvSpPr txBox="1"/>
          <p:nvPr/>
        </p:nvSpPr>
        <p:spPr>
          <a:xfrm>
            <a:off x="5414211" y="2329755"/>
            <a:ext cx="5101389" cy="954107"/>
          </a:xfrm>
          <a:prstGeom prst="rect">
            <a:avLst/>
          </a:prstGeom>
          <a:noFill/>
        </p:spPr>
        <p:txBody>
          <a:bodyPr wrap="square" rtlCol="0">
            <a:spAutoFit/>
          </a:bodyPr>
          <a:lstStyle/>
          <a:p>
            <a:r>
              <a:rPr lang="en-US" sz="2800" dirty="0">
                <a:solidFill>
                  <a:srgbClr val="FF0000"/>
                </a:solidFill>
              </a:rPr>
              <a:t>Social Dialects</a:t>
            </a:r>
          </a:p>
          <a:p>
            <a:r>
              <a:rPr lang="en-US" sz="2800" dirty="0"/>
              <a:t>Caste Dialects</a:t>
            </a:r>
          </a:p>
        </p:txBody>
      </p:sp>
      <p:sp>
        <p:nvSpPr>
          <p:cNvPr id="5" name="TextBox 4">
            <a:extLst>
              <a:ext uri="{FF2B5EF4-FFF2-40B4-BE49-F238E27FC236}">
                <a16:creationId xmlns:a16="http://schemas.microsoft.com/office/drawing/2014/main" id="{18C59FDD-93EC-9B4A-97D3-DAFFB488B267}"/>
              </a:ext>
            </a:extLst>
          </p:cNvPr>
          <p:cNvSpPr txBox="1"/>
          <p:nvPr/>
        </p:nvSpPr>
        <p:spPr>
          <a:xfrm>
            <a:off x="5666874" y="3922295"/>
            <a:ext cx="5871410" cy="1569660"/>
          </a:xfrm>
          <a:prstGeom prst="rect">
            <a:avLst/>
          </a:prstGeom>
          <a:noFill/>
        </p:spPr>
        <p:txBody>
          <a:bodyPr wrap="square" rtlCol="0">
            <a:spAutoFit/>
          </a:bodyPr>
          <a:lstStyle/>
          <a:p>
            <a:r>
              <a:rPr lang="en-US" sz="3200" dirty="0">
                <a:solidFill>
                  <a:schemeClr val="accent6"/>
                </a:solidFill>
              </a:rPr>
              <a:t>Unifier</a:t>
            </a:r>
          </a:p>
          <a:p>
            <a:r>
              <a:rPr lang="en-US" sz="3200" dirty="0">
                <a:solidFill>
                  <a:srgbClr val="FF0000"/>
                </a:solidFill>
              </a:rPr>
              <a:t>Classical Literary Written Variety</a:t>
            </a:r>
          </a:p>
        </p:txBody>
      </p:sp>
      <p:sp>
        <p:nvSpPr>
          <p:cNvPr id="6" name="TextBox 5">
            <a:extLst>
              <a:ext uri="{FF2B5EF4-FFF2-40B4-BE49-F238E27FC236}">
                <a16:creationId xmlns:a16="http://schemas.microsoft.com/office/drawing/2014/main" id="{61B1030D-52CC-FD4A-A703-C6B22F823E02}"/>
              </a:ext>
            </a:extLst>
          </p:cNvPr>
          <p:cNvSpPr txBox="1"/>
          <p:nvPr/>
        </p:nvSpPr>
        <p:spPr>
          <a:xfrm>
            <a:off x="3753854" y="1554252"/>
            <a:ext cx="2057400" cy="523220"/>
          </a:xfrm>
          <a:prstGeom prst="rect">
            <a:avLst/>
          </a:prstGeom>
          <a:noFill/>
        </p:spPr>
        <p:txBody>
          <a:bodyPr wrap="square" rtlCol="0">
            <a:spAutoFit/>
          </a:bodyPr>
          <a:lstStyle/>
          <a:p>
            <a:r>
              <a:rPr lang="en-US" sz="2800" dirty="0">
                <a:solidFill>
                  <a:schemeClr val="accent6"/>
                </a:solidFill>
              </a:rPr>
              <a:t>Dividers</a:t>
            </a:r>
          </a:p>
        </p:txBody>
      </p:sp>
    </p:spTree>
    <p:extLst>
      <p:ext uri="{BB962C8B-B14F-4D97-AF65-F5344CB8AC3E}">
        <p14:creationId xmlns:p14="http://schemas.microsoft.com/office/powerpoint/2010/main" val="2604671233"/>
      </p:ext>
    </p:extLst>
  </p:cSld>
  <p:clrMapOvr>
    <a:masterClrMapping/>
  </p:clrMapOvr>
</p:sld>
</file>

<file path=ppt/theme/theme1.xml><?xml version="1.0" encoding="utf-8"?>
<a:theme xmlns:a="http://schemas.openxmlformats.org/drawingml/2006/main" name="Dappled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523</TotalTime>
  <Words>2189</Words>
  <Application>Microsoft Macintosh PowerPoint</Application>
  <PresentationFormat>Widescreen</PresentationFormat>
  <Paragraphs>111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AvenirNext LT Pro Medium</vt:lpstr>
      <vt:lpstr>Sabon Next LT</vt:lpstr>
      <vt:lpstr>DappledVTI</vt:lpstr>
      <vt:lpstr>Pluricentric Status of the Srilankan Tamil variety in the contexts of Diaspora Education </vt:lpstr>
      <vt:lpstr>What is a Plucentric Language/Variety?</vt:lpstr>
      <vt:lpstr>A native speaker’s account of Plucentric varieties of Spanish:</vt:lpstr>
      <vt:lpstr>Unifiers and Dividers</vt:lpstr>
      <vt:lpstr>Main Criteria for pluricentric language?  At least one of the seven criteria must be met to constitute a pluricentric language. Full pluricentricity is achieved if all criteria are fulfilled. The following list is based on Clyne (1992: 1) and Muhr (2012: 30):  </vt:lpstr>
      <vt:lpstr>Can the varieties of  Tamil as spoken in Srilanka, Singapore, Malaysia and Mauritius be considered as Plucentric varieties/languages?</vt:lpstr>
      <vt:lpstr>Status of Tamil</vt:lpstr>
      <vt:lpstr>Language vs. Dialect Plucentric varieties vs mainland language </vt:lpstr>
      <vt:lpstr>Regional vs. Social dialects of Tamilnadu and the idea of Dividers vs. Unifiers</vt:lpstr>
      <vt:lpstr>Literary Variety Unites the Tamils</vt:lpstr>
      <vt:lpstr>In 2018 fourty one languages can be considered as pluricentric in the wider sense of fulfilling at least formally the criteria of being 'pluricentric'. They result in about 290 national varieties which differ in one way or other.  (Cf. http://www.pluricentriclanguages.org/plc-languages)</vt:lpstr>
      <vt:lpstr>General attitude of the Diaspora population over retaining language in Diaspora regions. (A parent’s opinion during the workshop on teaching Tamil in the USA)</vt:lpstr>
      <vt:lpstr>PowerPoint Presentation</vt:lpstr>
      <vt:lpstr>Which dialect exhibits more features of Sangam Tamil? - A question toward claiming Tamil identity!</vt:lpstr>
      <vt:lpstr>Which dialect is is the closest to the literary variety?  - A claim for identity domination.</vt:lpstr>
      <vt:lpstr>Regional vs. Social Dialect</vt:lpstr>
      <vt:lpstr>Classical Tamil with grammatical features from the vernacular language of Jaffna Tamil elites – An attempt to make a Classical Literary variety out of a vernacular variety – Jaffna Tamil.</vt:lpstr>
      <vt:lpstr>Attempt toward making a Plucentric variety out of vernacular spoken variety and Classical Variety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Pluricentric Status of the Srilankan Tamil variety in the contexts of Diaspora Education </dc:title>
  <dc:creator>Vasu Renganathan</dc:creator>
  <cp:lastModifiedBy>Vasu Renganathan</cp:lastModifiedBy>
  <cp:revision>32</cp:revision>
  <dcterms:created xsi:type="dcterms:W3CDTF">2021-07-15T14:43:10Z</dcterms:created>
  <dcterms:modified xsi:type="dcterms:W3CDTF">2021-07-28T14:12:52Z</dcterms:modified>
</cp:coreProperties>
</file>