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256" r:id="rId2"/>
    <p:sldId id="263" r:id="rId3"/>
    <p:sldId id="257" r:id="rId4"/>
    <p:sldId id="258" r:id="rId5"/>
    <p:sldId id="259" r:id="rId6"/>
    <p:sldId id="262" r:id="rId7"/>
    <p:sldId id="260" r:id="rId8"/>
    <p:sldId id="261" r:id="rId9"/>
    <p:sldId id="265" r:id="rId10"/>
    <p:sldId id="266" r:id="rId11"/>
    <p:sldId id="268" r:id="rId12"/>
    <p:sldId id="267" r:id="rId13"/>
    <p:sldId id="264"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B7874D-E6E2-4511-A394-8252D04B837B}" type="datetimeFigureOut">
              <a:rPr lang="en-US" smtClean="0"/>
              <a:pPr/>
              <a:t>10/22/2015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C7C1DA-E2AA-4711-B5FB-883076FC482F}" type="slidenum">
              <a:rPr lang="en-US" smtClean="0"/>
              <a:pPr/>
              <a:t>‹#›</a:t>
            </a:fld>
            <a:endParaRPr lang="en-US"/>
          </a:p>
        </p:txBody>
      </p:sp>
    </p:spTree>
    <p:extLst>
      <p:ext uri="{BB962C8B-B14F-4D97-AF65-F5344CB8AC3E}">
        <p14:creationId xmlns:p14="http://schemas.microsoft.com/office/powerpoint/2010/main" val="1010862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C7C1DA-E2AA-4711-B5FB-883076FC482F}" type="slidenum">
              <a:rPr lang="en-US" smtClean="0"/>
              <a:pPr/>
              <a:t>1</a:t>
            </a:fld>
            <a:endParaRPr lang="en-US"/>
          </a:p>
        </p:txBody>
      </p:sp>
    </p:spTree>
    <p:extLst>
      <p:ext uri="{BB962C8B-B14F-4D97-AF65-F5344CB8AC3E}">
        <p14:creationId xmlns:p14="http://schemas.microsoft.com/office/powerpoint/2010/main" val="3503545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C7C1DA-E2AA-4711-B5FB-883076FC482F}" type="slidenum">
              <a:rPr lang="en-US" smtClean="0"/>
              <a:pPr/>
              <a:t>10</a:t>
            </a:fld>
            <a:endParaRPr lang="en-US"/>
          </a:p>
        </p:txBody>
      </p:sp>
    </p:spTree>
    <p:extLst>
      <p:ext uri="{BB962C8B-B14F-4D97-AF65-F5344CB8AC3E}">
        <p14:creationId xmlns:p14="http://schemas.microsoft.com/office/powerpoint/2010/main" val="2480753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C7C1DA-E2AA-4711-B5FB-883076FC482F}" type="slidenum">
              <a:rPr lang="en-US" smtClean="0"/>
              <a:pPr/>
              <a:t>11</a:t>
            </a:fld>
            <a:endParaRPr lang="en-US"/>
          </a:p>
        </p:txBody>
      </p:sp>
    </p:spTree>
    <p:extLst>
      <p:ext uri="{BB962C8B-B14F-4D97-AF65-F5344CB8AC3E}">
        <p14:creationId xmlns:p14="http://schemas.microsoft.com/office/powerpoint/2010/main" val="1530798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C7C1DA-E2AA-4711-B5FB-883076FC482F}" type="slidenum">
              <a:rPr lang="en-US" smtClean="0"/>
              <a:pPr/>
              <a:t>12</a:t>
            </a:fld>
            <a:endParaRPr lang="en-US"/>
          </a:p>
        </p:txBody>
      </p:sp>
    </p:spTree>
    <p:extLst>
      <p:ext uri="{BB962C8B-B14F-4D97-AF65-F5344CB8AC3E}">
        <p14:creationId xmlns:p14="http://schemas.microsoft.com/office/powerpoint/2010/main" val="3276504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C7C1DA-E2AA-4711-B5FB-883076FC482F}" type="slidenum">
              <a:rPr lang="en-US" smtClean="0"/>
              <a:pPr/>
              <a:t>13</a:t>
            </a:fld>
            <a:endParaRPr lang="en-US"/>
          </a:p>
        </p:txBody>
      </p:sp>
    </p:spTree>
    <p:extLst>
      <p:ext uri="{BB962C8B-B14F-4D97-AF65-F5344CB8AC3E}">
        <p14:creationId xmlns:p14="http://schemas.microsoft.com/office/powerpoint/2010/main" val="781594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C7C1DA-E2AA-4711-B5FB-883076FC482F}" type="slidenum">
              <a:rPr lang="en-US" smtClean="0"/>
              <a:pPr/>
              <a:t>14</a:t>
            </a:fld>
            <a:endParaRPr lang="en-US"/>
          </a:p>
        </p:txBody>
      </p:sp>
    </p:spTree>
    <p:extLst>
      <p:ext uri="{BB962C8B-B14F-4D97-AF65-F5344CB8AC3E}">
        <p14:creationId xmlns:p14="http://schemas.microsoft.com/office/powerpoint/2010/main" val="3997116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C7C1DA-E2AA-4711-B5FB-883076FC482F}" type="slidenum">
              <a:rPr lang="en-US" smtClean="0"/>
              <a:pPr/>
              <a:t>2</a:t>
            </a:fld>
            <a:endParaRPr lang="en-US"/>
          </a:p>
        </p:txBody>
      </p:sp>
    </p:spTree>
    <p:extLst>
      <p:ext uri="{BB962C8B-B14F-4D97-AF65-F5344CB8AC3E}">
        <p14:creationId xmlns:p14="http://schemas.microsoft.com/office/powerpoint/2010/main" val="2996125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C7C1DA-E2AA-4711-B5FB-883076FC482F}" type="slidenum">
              <a:rPr lang="en-US" smtClean="0"/>
              <a:pPr/>
              <a:t>3</a:t>
            </a:fld>
            <a:endParaRPr lang="en-US"/>
          </a:p>
        </p:txBody>
      </p:sp>
    </p:spTree>
    <p:extLst>
      <p:ext uri="{BB962C8B-B14F-4D97-AF65-F5344CB8AC3E}">
        <p14:creationId xmlns:p14="http://schemas.microsoft.com/office/powerpoint/2010/main" val="1933141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C7C1DA-E2AA-4711-B5FB-883076FC482F}" type="slidenum">
              <a:rPr lang="en-US" smtClean="0"/>
              <a:pPr/>
              <a:t>4</a:t>
            </a:fld>
            <a:endParaRPr lang="en-US"/>
          </a:p>
        </p:txBody>
      </p:sp>
    </p:spTree>
    <p:extLst>
      <p:ext uri="{BB962C8B-B14F-4D97-AF65-F5344CB8AC3E}">
        <p14:creationId xmlns:p14="http://schemas.microsoft.com/office/powerpoint/2010/main" val="3779299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C7C1DA-E2AA-4711-B5FB-883076FC482F}" type="slidenum">
              <a:rPr lang="en-US" smtClean="0"/>
              <a:pPr/>
              <a:t>5</a:t>
            </a:fld>
            <a:endParaRPr lang="en-US"/>
          </a:p>
        </p:txBody>
      </p:sp>
    </p:spTree>
    <p:extLst>
      <p:ext uri="{BB962C8B-B14F-4D97-AF65-F5344CB8AC3E}">
        <p14:creationId xmlns:p14="http://schemas.microsoft.com/office/powerpoint/2010/main" val="668657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C7C1DA-E2AA-4711-B5FB-883076FC482F}" type="slidenum">
              <a:rPr lang="en-US" smtClean="0"/>
              <a:pPr/>
              <a:t>6</a:t>
            </a:fld>
            <a:endParaRPr lang="en-US"/>
          </a:p>
        </p:txBody>
      </p:sp>
    </p:spTree>
    <p:extLst>
      <p:ext uri="{BB962C8B-B14F-4D97-AF65-F5344CB8AC3E}">
        <p14:creationId xmlns:p14="http://schemas.microsoft.com/office/powerpoint/2010/main" val="3088776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C7C1DA-E2AA-4711-B5FB-883076FC482F}" type="slidenum">
              <a:rPr lang="en-US" smtClean="0"/>
              <a:pPr/>
              <a:t>7</a:t>
            </a:fld>
            <a:endParaRPr lang="en-US"/>
          </a:p>
        </p:txBody>
      </p:sp>
    </p:spTree>
    <p:extLst>
      <p:ext uri="{BB962C8B-B14F-4D97-AF65-F5344CB8AC3E}">
        <p14:creationId xmlns:p14="http://schemas.microsoft.com/office/powerpoint/2010/main" val="2340388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C7C1DA-E2AA-4711-B5FB-883076FC482F}" type="slidenum">
              <a:rPr lang="en-US" smtClean="0"/>
              <a:pPr/>
              <a:t>8</a:t>
            </a:fld>
            <a:endParaRPr lang="en-US"/>
          </a:p>
        </p:txBody>
      </p:sp>
    </p:spTree>
    <p:extLst>
      <p:ext uri="{BB962C8B-B14F-4D97-AF65-F5344CB8AC3E}">
        <p14:creationId xmlns:p14="http://schemas.microsoft.com/office/powerpoint/2010/main" val="101005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C7C1DA-E2AA-4711-B5FB-883076FC482F}" type="slidenum">
              <a:rPr lang="en-US" smtClean="0"/>
              <a:pPr/>
              <a:t>9</a:t>
            </a:fld>
            <a:endParaRPr lang="en-US"/>
          </a:p>
        </p:txBody>
      </p:sp>
    </p:spTree>
    <p:extLst>
      <p:ext uri="{BB962C8B-B14F-4D97-AF65-F5344CB8AC3E}">
        <p14:creationId xmlns:p14="http://schemas.microsoft.com/office/powerpoint/2010/main" val="3806362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BEECD68-3B65-485F-A4D4-9DAC1AA7837C}" type="datetimeFigureOut">
              <a:rPr lang="en-US" smtClean="0"/>
              <a:pPr/>
              <a:t>10/22/2015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785BBFA-D191-47DB-8CDD-91F843079B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EECD68-3B65-485F-A4D4-9DAC1AA7837C}"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5BBFA-D191-47DB-8CDD-91F843079B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EECD68-3B65-485F-A4D4-9DAC1AA7837C}"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5BBFA-D191-47DB-8CDD-91F843079B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BEECD68-3B65-485F-A4D4-9DAC1AA7837C}" type="datetimeFigureOut">
              <a:rPr lang="en-US" smtClean="0"/>
              <a:pPr/>
              <a:t>10/22/2015</a:t>
            </a:fld>
            <a:endParaRPr lang="en-US"/>
          </a:p>
        </p:txBody>
      </p:sp>
      <p:sp>
        <p:nvSpPr>
          <p:cNvPr id="9" name="Slide Number Placeholder 8"/>
          <p:cNvSpPr>
            <a:spLocks noGrp="1"/>
          </p:cNvSpPr>
          <p:nvPr>
            <p:ph type="sldNum" sz="quarter" idx="15"/>
          </p:nvPr>
        </p:nvSpPr>
        <p:spPr/>
        <p:txBody>
          <a:bodyPr rtlCol="0"/>
          <a:lstStyle/>
          <a:p>
            <a:fld id="{8785BBFA-D191-47DB-8CDD-91F843079B4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BEECD68-3B65-485F-A4D4-9DAC1AA7837C}" type="datetimeFigureOut">
              <a:rPr lang="en-US" smtClean="0"/>
              <a:pPr/>
              <a:t>10/22/2015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785BBFA-D191-47DB-8CDD-91F843079B4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EECD68-3B65-485F-A4D4-9DAC1AA7837C}"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5BBFA-D191-47DB-8CDD-91F843079B4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BEECD68-3B65-485F-A4D4-9DAC1AA7837C}" type="datetimeFigureOut">
              <a:rPr lang="en-US" smtClean="0"/>
              <a:pPr/>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85BBFA-D191-47DB-8CDD-91F843079B4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BEECD68-3B65-485F-A4D4-9DAC1AA7837C}" type="datetimeFigureOut">
              <a:rPr lang="en-US" smtClean="0"/>
              <a:pPr/>
              <a:t>10/22/2015</a:t>
            </a:fld>
            <a:endParaRPr lang="en-US"/>
          </a:p>
        </p:txBody>
      </p:sp>
      <p:sp>
        <p:nvSpPr>
          <p:cNvPr id="7" name="Slide Number Placeholder 6"/>
          <p:cNvSpPr>
            <a:spLocks noGrp="1"/>
          </p:cNvSpPr>
          <p:nvPr>
            <p:ph type="sldNum" sz="quarter" idx="11"/>
          </p:nvPr>
        </p:nvSpPr>
        <p:spPr/>
        <p:txBody>
          <a:bodyPr rtlCol="0"/>
          <a:lstStyle/>
          <a:p>
            <a:fld id="{8785BBFA-D191-47DB-8CDD-91F843079B4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ECD68-3B65-485F-A4D4-9DAC1AA7837C}" type="datetimeFigureOut">
              <a:rPr lang="en-US" smtClean="0"/>
              <a:pPr/>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85BBFA-D191-47DB-8CDD-91F843079B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BEECD68-3B65-485F-A4D4-9DAC1AA7837C}" type="datetimeFigureOut">
              <a:rPr lang="en-US" smtClean="0"/>
              <a:pPr/>
              <a:t>10/22/2015</a:t>
            </a:fld>
            <a:endParaRPr lang="en-US"/>
          </a:p>
        </p:txBody>
      </p:sp>
      <p:sp>
        <p:nvSpPr>
          <p:cNvPr id="22" name="Slide Number Placeholder 21"/>
          <p:cNvSpPr>
            <a:spLocks noGrp="1"/>
          </p:cNvSpPr>
          <p:nvPr>
            <p:ph type="sldNum" sz="quarter" idx="15"/>
          </p:nvPr>
        </p:nvSpPr>
        <p:spPr/>
        <p:txBody>
          <a:bodyPr rtlCol="0"/>
          <a:lstStyle/>
          <a:p>
            <a:fld id="{8785BBFA-D191-47DB-8CDD-91F843079B4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BEECD68-3B65-485F-A4D4-9DAC1AA7837C}" type="datetimeFigureOut">
              <a:rPr lang="en-US" smtClean="0"/>
              <a:pPr/>
              <a:t>10/22/2015</a:t>
            </a:fld>
            <a:endParaRPr lang="en-US"/>
          </a:p>
        </p:txBody>
      </p:sp>
      <p:sp>
        <p:nvSpPr>
          <p:cNvPr id="18" name="Slide Number Placeholder 17"/>
          <p:cNvSpPr>
            <a:spLocks noGrp="1"/>
          </p:cNvSpPr>
          <p:nvPr>
            <p:ph type="sldNum" sz="quarter" idx="11"/>
          </p:nvPr>
        </p:nvSpPr>
        <p:spPr/>
        <p:txBody>
          <a:bodyPr rtlCol="0"/>
          <a:lstStyle/>
          <a:p>
            <a:fld id="{8785BBFA-D191-47DB-8CDD-91F843079B4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BEECD68-3B65-485F-A4D4-9DAC1AA7837C}" type="datetimeFigureOut">
              <a:rPr lang="en-US" smtClean="0"/>
              <a:pPr/>
              <a:t>10/22/2015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785BBFA-D191-47DB-8CDD-91F843079B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914400"/>
            <a:ext cx="6172200" cy="914400"/>
          </a:xfrm>
        </p:spPr>
        <p:txBody>
          <a:bodyPr>
            <a:normAutofit/>
          </a:bodyPr>
          <a:lstStyle/>
          <a:p>
            <a:r>
              <a:rPr lang="en-US" sz="2700" b="1" dirty="0" smtClean="0"/>
              <a:t>The Future of Tamil Diaspora</a:t>
            </a:r>
            <a:endParaRPr lang="en-US" dirty="0"/>
          </a:p>
        </p:txBody>
      </p:sp>
      <p:sp>
        <p:nvSpPr>
          <p:cNvPr id="3" name="Subtitle 2"/>
          <p:cNvSpPr>
            <a:spLocks noGrp="1"/>
          </p:cNvSpPr>
          <p:nvPr>
            <p:ph type="subTitle" idx="1"/>
          </p:nvPr>
        </p:nvSpPr>
        <p:spPr>
          <a:xfrm>
            <a:off x="2743200" y="2971800"/>
            <a:ext cx="6400800" cy="914400"/>
          </a:xfrm>
        </p:spPr>
        <p:txBody>
          <a:bodyPr>
            <a:normAutofit/>
          </a:bodyPr>
          <a:lstStyle/>
          <a:p>
            <a:pPr algn="r"/>
            <a:r>
              <a:rPr lang="en-US" b="0" dirty="0" err="1" smtClean="0"/>
              <a:t>Vasu</a:t>
            </a:r>
            <a:r>
              <a:rPr lang="en-US" b="0" dirty="0" smtClean="0"/>
              <a:t> </a:t>
            </a:r>
            <a:r>
              <a:rPr lang="en-US" b="0" dirty="0" err="1" smtClean="0"/>
              <a:t>Renganathan</a:t>
            </a:r>
            <a:endParaRPr lang="en-US" b="0" dirty="0" smtClean="0"/>
          </a:p>
          <a:p>
            <a:pPr algn="r"/>
            <a:r>
              <a:rPr lang="en-US" b="0" dirty="0" smtClean="0"/>
              <a:t>University of Pennsylvania</a:t>
            </a:r>
            <a:endParaRPr lang="en-US" b="0" dirty="0"/>
          </a:p>
        </p:txBody>
      </p:sp>
      <p:sp>
        <p:nvSpPr>
          <p:cNvPr id="4" name="TextBox 3"/>
          <p:cNvSpPr txBox="1"/>
          <p:nvPr/>
        </p:nvSpPr>
        <p:spPr>
          <a:xfrm>
            <a:off x="1447800" y="3886200"/>
            <a:ext cx="6858000" cy="2246769"/>
          </a:xfrm>
          <a:prstGeom prst="rect">
            <a:avLst/>
          </a:prstGeom>
          <a:noFill/>
        </p:spPr>
        <p:txBody>
          <a:bodyPr wrap="square" rtlCol="0">
            <a:spAutoFit/>
          </a:bodyPr>
          <a:lstStyle/>
          <a:p>
            <a:r>
              <a:rPr lang="en-US" sz="2800" dirty="0" smtClean="0"/>
              <a:t>International Conference: Indian Languages in Diasporas – Strategies of Retention and Modes of Transmission</a:t>
            </a:r>
          </a:p>
          <a:p>
            <a:r>
              <a:rPr lang="en-US" sz="2800" dirty="0" smtClean="0"/>
              <a:t>29-31 Oct. 2015, </a:t>
            </a:r>
            <a:r>
              <a:rPr lang="en-US" sz="2800" dirty="0" err="1" smtClean="0"/>
              <a:t>Mémorial</a:t>
            </a:r>
            <a:r>
              <a:rPr lang="en-US" sz="2800" dirty="0" smtClean="0"/>
              <a:t> </a:t>
            </a:r>
            <a:r>
              <a:rPr lang="en-US" sz="2800" dirty="0" err="1" smtClean="0"/>
              <a:t>ACTe</a:t>
            </a:r>
            <a:r>
              <a:rPr lang="en-US" sz="2800" dirty="0" smtClean="0"/>
              <a:t>, Pointe-</a:t>
            </a:r>
            <a:r>
              <a:rPr lang="en-US" sz="2800" dirty="0"/>
              <a:t>à</a:t>
            </a:r>
            <a:r>
              <a:rPr lang="en-US" sz="2800" dirty="0" smtClean="0"/>
              <a:t>-</a:t>
            </a:r>
            <a:r>
              <a:rPr lang="en-US" sz="2800" dirty="0" err="1" smtClean="0"/>
              <a:t>Pitre</a:t>
            </a:r>
            <a:r>
              <a:rPr lang="en-US" sz="2800" dirty="0" smtClean="0"/>
              <a:t>, Guadeloupe</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95400"/>
            <a:ext cx="7467600" cy="5178552"/>
          </a:xfrm>
        </p:spPr>
        <p:txBody>
          <a:bodyPr/>
          <a:lstStyle/>
          <a:p>
            <a:r>
              <a:rPr lang="en-US" dirty="0" smtClean="0"/>
              <a:t>“… every three years, we go for a six-week long vacations to India where I was forced to speak in basic Tamil to my large extended family – many of whom did not know any English.  My exposure to Tamil increased dramatically as well.  At the end of every trip, (especially those taken when I was younger than 12 years of age) my spoken Tamil fluency increased somewhat noticeably by the end of the trip.  However, I would quickly return to my previous level of Tamil proficiency after being back in the US and falling back into the normal routine of solely using English in school and at home.” (HL student, </a:t>
            </a:r>
            <a:r>
              <a:rPr lang="en-US" dirty="0" err="1" smtClean="0"/>
              <a:t>Ramasamy</a:t>
            </a:r>
            <a:r>
              <a:rPr lang="en-US" dirty="0" smtClean="0"/>
              <a:t>).</a:t>
            </a:r>
          </a:p>
          <a:p>
            <a:endParaRPr lang="en-US" dirty="0"/>
          </a:p>
        </p:txBody>
      </p:sp>
      <p:sp>
        <p:nvSpPr>
          <p:cNvPr id="4" name="TextBox 3"/>
          <p:cNvSpPr txBox="1"/>
          <p:nvPr/>
        </p:nvSpPr>
        <p:spPr>
          <a:xfrm>
            <a:off x="914400" y="228600"/>
            <a:ext cx="7010400" cy="830997"/>
          </a:xfrm>
          <a:prstGeom prst="rect">
            <a:avLst/>
          </a:prstGeom>
          <a:noFill/>
        </p:spPr>
        <p:txBody>
          <a:bodyPr wrap="square" rtlCol="0">
            <a:spAutoFit/>
          </a:bodyPr>
          <a:lstStyle/>
          <a:p>
            <a:r>
              <a:rPr lang="en-US" sz="2400" dirty="0" smtClean="0"/>
              <a:t>Occasional Immersion leads to occasional fluency, but the mono-lingual routine ruins it!</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Occasional </a:t>
            </a:r>
            <a:r>
              <a:rPr lang="en-US" smtClean="0"/>
              <a:t>Formal Instruction</a:t>
            </a:r>
            <a:endParaRPr lang="en-US" dirty="0"/>
          </a:p>
        </p:txBody>
      </p:sp>
      <p:sp>
        <p:nvSpPr>
          <p:cNvPr id="3" name="Content Placeholder 2"/>
          <p:cNvSpPr>
            <a:spLocks noGrp="1"/>
          </p:cNvSpPr>
          <p:nvPr>
            <p:ph sz="quarter" idx="1"/>
          </p:nvPr>
        </p:nvSpPr>
        <p:spPr/>
        <p:txBody>
          <a:bodyPr/>
          <a:lstStyle/>
          <a:p>
            <a:r>
              <a:rPr lang="en-US" dirty="0" smtClean="0"/>
              <a:t>"... During the second semester, I learned basic grammar and improved my reading skills.  Reading stories was difficult since my vocabulary is somewhat limited.  Also, many of the words used were entirely different from the words used in spoken Tamil.  Learning simple tenses in both spoken and written forms was confusing at times, but ultimately, learning each tense has laid the groundwork for me to be able to understand Tamil speech better.  </a:t>
            </a:r>
            <a:r>
              <a:rPr lang="en-US" b="1" dirty="0" smtClean="0"/>
              <a:t>Having to distinguish between very different written and colloquial Tamil creates much confusion</a:t>
            </a:r>
            <a:r>
              <a:rPr lang="en-US" dirty="0" smtClean="0"/>
              <a:t>." (HL Tamil student </a:t>
            </a:r>
            <a:r>
              <a:rPr lang="en-US" dirty="0" err="1" smtClean="0"/>
              <a:t>Ramasamy</a:t>
            </a:r>
            <a:r>
              <a:rPr lang="en-US" dirty="0" smtClean="0"/>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Categories of </a:t>
            </a:r>
            <a:r>
              <a:rPr lang="en-US" dirty="0" err="1" smtClean="0"/>
              <a:t>HLLs</a:t>
            </a:r>
            <a:endParaRPr lang="en-US" dirty="0"/>
          </a:p>
        </p:txBody>
      </p:sp>
      <p:sp>
        <p:nvSpPr>
          <p:cNvPr id="3" name="Content Placeholder 2"/>
          <p:cNvSpPr>
            <a:spLocks noGrp="1"/>
          </p:cNvSpPr>
          <p:nvPr>
            <p:ph sz="quarter" idx="1"/>
          </p:nvPr>
        </p:nvSpPr>
        <p:spPr/>
        <p:txBody>
          <a:bodyPr/>
          <a:lstStyle/>
          <a:p>
            <a:r>
              <a:rPr lang="en-US" dirty="0" err="1" smtClean="0"/>
              <a:t>Valdés</a:t>
            </a:r>
            <a:r>
              <a:rPr lang="en-US" dirty="0" smtClean="0"/>
              <a:t> (1997:14) posits for Spanish </a:t>
            </a:r>
            <a:r>
              <a:rPr lang="en-US" dirty="0" err="1" smtClean="0"/>
              <a:t>HLLs</a:t>
            </a:r>
            <a:r>
              <a:rPr lang="en-US" dirty="0" smtClean="0"/>
              <a:t> </a:t>
            </a:r>
            <a:r>
              <a:rPr lang="en-US" dirty="0" smtClean="0">
                <a:solidFill>
                  <a:srgbClr val="FF0000"/>
                </a:solidFill>
              </a:rPr>
              <a:t>eight different categories </a:t>
            </a:r>
            <a:r>
              <a:rPr lang="en-US" dirty="0" smtClean="0"/>
              <a:t>that reflect the diversity of background and linguistic experiences of U.S. Latinos. At one end of this classification are the </a:t>
            </a:r>
            <a:r>
              <a:rPr lang="en-US" dirty="0" smtClean="0">
                <a:solidFill>
                  <a:srgbClr val="FF0000"/>
                </a:solidFill>
              </a:rPr>
              <a:t>fluent speakers </a:t>
            </a:r>
            <a:r>
              <a:rPr lang="en-US" dirty="0" smtClean="0"/>
              <a:t>of a prestigious variety of Spanish while at the other end are those who have </a:t>
            </a:r>
            <a:r>
              <a:rPr lang="en-US" dirty="0" smtClean="0">
                <a:solidFill>
                  <a:srgbClr val="FF0000"/>
                </a:solidFill>
              </a:rPr>
              <a:t>only receptive skills </a:t>
            </a:r>
            <a:r>
              <a:rPr lang="en-US" dirty="0" smtClean="0"/>
              <a:t>in a contact variety of rural Spanish.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ll_types.GIF"/>
          <p:cNvPicPr>
            <a:picLocks noGrp="1" noChangeAspect="1"/>
          </p:cNvPicPr>
          <p:nvPr>
            <p:ph sz="quarter" idx="1"/>
          </p:nvPr>
        </p:nvPicPr>
        <p:blipFill>
          <a:blip r:embed="rId3" cstate="print"/>
          <a:stretch>
            <a:fillRect/>
          </a:stretch>
        </p:blipFill>
        <p:spPr>
          <a:xfrm>
            <a:off x="212411" y="609600"/>
            <a:ext cx="8321989" cy="5654920"/>
          </a:xfrm>
        </p:spPr>
      </p:pic>
      <p:sp>
        <p:nvSpPr>
          <p:cNvPr id="3" name="TextBox 2"/>
          <p:cNvSpPr txBox="1"/>
          <p:nvPr/>
        </p:nvSpPr>
        <p:spPr>
          <a:xfrm>
            <a:off x="838200" y="152400"/>
            <a:ext cx="6781800" cy="369332"/>
          </a:xfrm>
          <a:prstGeom prst="rect">
            <a:avLst/>
          </a:prstGeom>
          <a:noFill/>
        </p:spPr>
        <p:txBody>
          <a:bodyPr wrap="square" rtlCol="0">
            <a:spAutoFit/>
          </a:bodyPr>
          <a:lstStyle/>
          <a:p>
            <a:r>
              <a:rPr lang="en-US" dirty="0" smtClean="0"/>
              <a:t>Differentiated Curriculum for Heritage Learners of Tamil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sz="4800" dirty="0" smtClean="0"/>
          </a:p>
          <a:p>
            <a:pPr lvl="8">
              <a:buNone/>
            </a:pPr>
            <a:r>
              <a:rPr lang="en-US" sz="4800" dirty="0" smtClean="0"/>
              <a:t>Thank you!</a:t>
            </a:r>
            <a:endParaRPr lang="en-US"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lnSpcReduction="10000"/>
          </a:bodyPr>
          <a:lstStyle/>
          <a:p>
            <a:r>
              <a:rPr lang="en-US" dirty="0" smtClean="0"/>
              <a:t>Four major types of Tamil Heritage/Diaspora Learners</a:t>
            </a:r>
          </a:p>
          <a:p>
            <a:endParaRPr lang="en-US" dirty="0" smtClean="0"/>
          </a:p>
          <a:p>
            <a:pPr lvl="1"/>
            <a:r>
              <a:rPr lang="en-US" dirty="0" smtClean="0"/>
              <a:t>Type I – True </a:t>
            </a:r>
            <a:r>
              <a:rPr lang="en-US" dirty="0" smtClean="0"/>
              <a:t>HLL </a:t>
            </a:r>
            <a:br>
              <a:rPr lang="en-US" dirty="0" smtClean="0"/>
            </a:br>
            <a:r>
              <a:rPr lang="en-US" sz="1800" dirty="0" smtClean="0">
                <a:solidFill>
                  <a:srgbClr val="FF0000"/>
                </a:solidFill>
              </a:rPr>
              <a:t>(fluent in speech and comprehension)</a:t>
            </a:r>
            <a:endParaRPr lang="en-US" sz="1800" dirty="0" smtClean="0">
              <a:solidFill>
                <a:srgbClr val="FF0000"/>
              </a:solidFill>
            </a:endParaRPr>
          </a:p>
          <a:p>
            <a:pPr lvl="1"/>
            <a:r>
              <a:rPr lang="en-US" dirty="0" smtClean="0"/>
              <a:t>Type II – Single-Track </a:t>
            </a:r>
            <a:r>
              <a:rPr lang="en-US" dirty="0" smtClean="0"/>
              <a:t>HLL </a:t>
            </a:r>
            <a:br>
              <a:rPr lang="en-US" dirty="0" smtClean="0"/>
            </a:br>
            <a:r>
              <a:rPr lang="en-US" sz="1800" dirty="0" smtClean="0">
                <a:solidFill>
                  <a:srgbClr val="FF0000"/>
                </a:solidFill>
              </a:rPr>
              <a:t>(fluent in comprehension but not in speech)</a:t>
            </a:r>
            <a:endParaRPr lang="en-US" sz="1800" dirty="0" smtClean="0">
              <a:solidFill>
                <a:srgbClr val="FF0000"/>
              </a:solidFill>
            </a:endParaRPr>
          </a:p>
          <a:p>
            <a:pPr lvl="1"/>
            <a:r>
              <a:rPr lang="en-US" dirty="0" smtClean="0"/>
              <a:t>Type III – Passive </a:t>
            </a:r>
            <a:r>
              <a:rPr lang="en-US" dirty="0" smtClean="0"/>
              <a:t>HLL </a:t>
            </a:r>
            <a:br>
              <a:rPr lang="en-US" dirty="0" smtClean="0"/>
            </a:br>
            <a:r>
              <a:rPr lang="en-US" sz="1800" dirty="0" smtClean="0">
                <a:solidFill>
                  <a:srgbClr val="FF0000"/>
                </a:solidFill>
              </a:rPr>
              <a:t>(relatively less skill in comprehension)</a:t>
            </a:r>
            <a:endParaRPr lang="en-US" sz="1800" dirty="0" smtClean="0">
              <a:solidFill>
                <a:srgbClr val="FF0000"/>
              </a:solidFill>
            </a:endParaRPr>
          </a:p>
          <a:p>
            <a:pPr lvl="1"/>
            <a:r>
              <a:rPr lang="en-US" dirty="0" smtClean="0"/>
              <a:t>Type IV – Fall-back </a:t>
            </a:r>
            <a:r>
              <a:rPr lang="en-US" dirty="0" smtClean="0"/>
              <a:t>HLL </a:t>
            </a:r>
            <a:br>
              <a:rPr lang="en-US" dirty="0" smtClean="0"/>
            </a:br>
            <a:r>
              <a:rPr lang="en-US" dirty="0" smtClean="0">
                <a:solidFill>
                  <a:srgbClr val="FF0000"/>
                </a:solidFill>
              </a:rPr>
              <a:t>(almost like TLL – born to Tamil parents)</a:t>
            </a:r>
            <a:endParaRPr lang="en-US" dirty="0" smtClean="0"/>
          </a:p>
          <a:p>
            <a:r>
              <a:rPr lang="en-US" dirty="0" smtClean="0"/>
              <a:t>four types of activities to be proposed as part of the process of designing differential curriculum in Tamil.</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HLL</a:t>
            </a:r>
            <a:r>
              <a:rPr lang="en-US" dirty="0" smtClean="0"/>
              <a:t>, </a:t>
            </a:r>
            <a:r>
              <a:rPr lang="en-US" dirty="0" err="1" smtClean="0"/>
              <a:t>TBL</a:t>
            </a:r>
            <a:r>
              <a:rPr lang="en-US" dirty="0" smtClean="0"/>
              <a:t> and Differentiated Curriculum</a:t>
            </a:r>
            <a:endParaRPr lang="en-US" dirty="0"/>
          </a:p>
        </p:txBody>
      </p:sp>
      <p:sp>
        <p:nvSpPr>
          <p:cNvPr id="3" name="Content Placeholder 2"/>
          <p:cNvSpPr>
            <a:spLocks noGrp="1"/>
          </p:cNvSpPr>
          <p:nvPr>
            <p:ph sz="quarter" idx="1"/>
          </p:nvPr>
        </p:nvSpPr>
        <p:spPr/>
        <p:txBody>
          <a:bodyPr/>
          <a:lstStyle/>
          <a:p>
            <a:r>
              <a:rPr lang="en-US" dirty="0" smtClean="0"/>
              <a:t>Challenges involving </a:t>
            </a:r>
            <a:r>
              <a:rPr lang="en-US" dirty="0" smtClean="0"/>
              <a:t>language </a:t>
            </a:r>
            <a:r>
              <a:rPr lang="en-US" dirty="0" smtClean="0"/>
              <a:t>education for heritage learners:</a:t>
            </a:r>
          </a:p>
          <a:p>
            <a:endParaRPr lang="en-US" dirty="0" smtClean="0"/>
          </a:p>
          <a:p>
            <a:r>
              <a:rPr lang="en-US" dirty="0" smtClean="0"/>
              <a:t>how can we distinguish </a:t>
            </a:r>
            <a:r>
              <a:rPr lang="en-US" dirty="0" smtClean="0"/>
              <a:t>between </a:t>
            </a:r>
            <a:r>
              <a:rPr lang="en-US" dirty="0" smtClean="0"/>
              <a:t>HLL and TBL based on their linguistic profiles? </a:t>
            </a:r>
          </a:p>
          <a:p>
            <a:pPr>
              <a:buNone/>
            </a:pPr>
            <a:endParaRPr lang="en-US" dirty="0" smtClean="0"/>
          </a:p>
          <a:p>
            <a:r>
              <a:rPr lang="en-US" dirty="0" smtClean="0"/>
              <a:t>how  can one design a differentiated curriculum that could fit the needs of both types of learners at any given classroom?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Heritage Language Environment</a:t>
            </a:r>
            <a:endParaRPr lang="en-US" dirty="0"/>
          </a:p>
        </p:txBody>
      </p:sp>
      <p:sp>
        <p:nvSpPr>
          <p:cNvPr id="3" name="Content Placeholder 2"/>
          <p:cNvSpPr>
            <a:spLocks noGrp="1"/>
          </p:cNvSpPr>
          <p:nvPr>
            <p:ph sz="quarter" idx="1"/>
          </p:nvPr>
        </p:nvSpPr>
        <p:spPr/>
        <p:txBody>
          <a:bodyPr/>
          <a:lstStyle/>
          <a:p>
            <a:r>
              <a:rPr lang="en-US" dirty="0" smtClean="0"/>
              <a:t>Heritage learners are challenged too much or too less than they are capable of …</a:t>
            </a:r>
          </a:p>
          <a:p>
            <a:endParaRPr lang="en-US" dirty="0" smtClean="0"/>
          </a:p>
          <a:p>
            <a:r>
              <a:rPr lang="en-US" dirty="0" smtClean="0"/>
              <a:t>As the linguistic profiles of each of the </a:t>
            </a:r>
            <a:r>
              <a:rPr lang="en-US" dirty="0" err="1" smtClean="0"/>
              <a:t>HLLs</a:t>
            </a:r>
            <a:r>
              <a:rPr lang="en-US" dirty="0" smtClean="0"/>
              <a:t> mostly show a personalized HL environment at home, community, or any other linguistic circles.</a:t>
            </a:r>
          </a:p>
          <a:p>
            <a:endParaRPr lang="en-US" dirty="0" smtClean="0"/>
          </a:p>
          <a:p>
            <a:r>
              <a:rPr lang="en-US" dirty="0" smtClean="0"/>
              <a:t> One is not in a position to define any single type of target language speech context as the typical language acquisition environment for Diaspora population.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Differentiated Instruction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Differentiated instruction is a teaching theory based on the premise that instructional approaches should vary and be adapted in relation to individual and diverse students in classrooms (Tomlinson, 2001). </a:t>
            </a:r>
          </a:p>
          <a:p>
            <a:endParaRPr lang="en-US" dirty="0" smtClean="0"/>
          </a:p>
          <a:p>
            <a:r>
              <a:rPr lang="en-US" dirty="0" smtClean="0"/>
              <a:t>Normally, differentiated instruction is focused upon four different aspects of language learning contexts namely content (lessons), process (activities), product (demonstration) and learning environment (classroom environment) and each of these categories needs to be formulated keeping in mind  the proficiency levels of each participating student.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Heritage Learner</a:t>
            </a:r>
            <a:endParaRPr lang="en-US" dirty="0"/>
          </a:p>
        </p:txBody>
      </p:sp>
      <p:sp>
        <p:nvSpPr>
          <p:cNvPr id="3" name="Content Placeholder 2"/>
          <p:cNvSpPr>
            <a:spLocks noGrp="1"/>
          </p:cNvSpPr>
          <p:nvPr>
            <p:ph sz="quarter" idx="1"/>
          </p:nvPr>
        </p:nvSpPr>
        <p:spPr/>
        <p:txBody>
          <a:bodyPr/>
          <a:lstStyle/>
          <a:p>
            <a:r>
              <a:rPr lang="en-US" dirty="0" smtClean="0"/>
              <a:t>“All definitions can be said to be valid for particular communities in the U.S. and to be of value for specific linguistic tasks (i.e. teaching, linguistic maintenance, revival, etc). However, no sole definition is capable of embracing all and only such individuals that could conceivably be argued to fall under the heading of “heritage language learner” (</a:t>
            </a:r>
            <a:r>
              <a:rPr lang="en-US" dirty="0" err="1" smtClean="0"/>
              <a:t>Carreira</a:t>
            </a:r>
            <a:r>
              <a:rPr lang="en-US" dirty="0" smtClean="0"/>
              <a:t> 2004). </a:t>
            </a:r>
            <a:endParaRPr lang="en-US" dirty="0"/>
          </a:p>
        </p:txBody>
      </p:sp>
      <p:sp>
        <p:nvSpPr>
          <p:cNvPr id="4" name="TextBox 3"/>
          <p:cNvSpPr txBox="1"/>
          <p:nvPr/>
        </p:nvSpPr>
        <p:spPr>
          <a:xfrm>
            <a:off x="1066800" y="5410200"/>
            <a:ext cx="6324600" cy="369332"/>
          </a:xfrm>
          <a:prstGeom prst="rect">
            <a:avLst/>
          </a:prstGeom>
          <a:noFill/>
        </p:spPr>
        <p:txBody>
          <a:bodyPr wrap="square" rtlCol="0">
            <a:spAutoFit/>
          </a:bodyPr>
          <a:lstStyle/>
          <a:p>
            <a:r>
              <a:rPr lang="en-US" dirty="0" smtClean="0"/>
              <a:t>--No single trait can be attributed to </a:t>
            </a:r>
            <a:r>
              <a:rPr lang="en-US" dirty="0" err="1" smtClean="0"/>
              <a:t>HLE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a:t>
            </a:r>
            <a:endParaRPr lang="en-US" dirty="0"/>
          </a:p>
        </p:txBody>
      </p:sp>
      <p:sp>
        <p:nvSpPr>
          <p:cNvPr id="3" name="Content Placeholder 2"/>
          <p:cNvSpPr>
            <a:spLocks noGrp="1"/>
          </p:cNvSpPr>
          <p:nvPr>
            <p:ph sz="quarter" idx="1"/>
          </p:nvPr>
        </p:nvSpPr>
        <p:spPr/>
        <p:txBody>
          <a:bodyPr/>
          <a:lstStyle/>
          <a:p>
            <a:r>
              <a:rPr lang="en-US" dirty="0" smtClean="0"/>
              <a:t>A set of heritage Tamil students belonging to </a:t>
            </a:r>
          </a:p>
          <a:p>
            <a:pPr>
              <a:buNone/>
            </a:pPr>
            <a:endParaRPr lang="en-US" dirty="0" smtClean="0"/>
          </a:p>
          <a:p>
            <a:pPr>
              <a:buNone/>
            </a:pPr>
            <a:r>
              <a:rPr lang="en-US" dirty="0" smtClean="0"/>
              <a:t>    --university as well as high school levels </a:t>
            </a:r>
          </a:p>
          <a:p>
            <a:pPr>
              <a:buNone/>
            </a:pPr>
            <a:r>
              <a:rPr lang="en-US" dirty="0" smtClean="0"/>
              <a:t>    --heritage Tamil family members </a:t>
            </a:r>
          </a:p>
          <a:p>
            <a:pPr>
              <a:buNone/>
            </a:pPr>
            <a:endParaRPr lang="en-US" dirty="0" smtClean="0"/>
          </a:p>
          <a:p>
            <a:pPr>
              <a:buNone/>
            </a:pPr>
            <a:r>
              <a:rPr lang="en-US" dirty="0" smtClean="0"/>
              <a:t>   --questions relevant to identify the Tamil      language speech context in their home and community </a:t>
            </a:r>
          </a:p>
          <a:p>
            <a:pPr>
              <a:buNone/>
            </a:pPr>
            <a:endParaRPr lang="en-US" dirty="0" smtClean="0"/>
          </a:p>
          <a:p>
            <a:pPr>
              <a:buNone/>
            </a:pPr>
            <a:r>
              <a:rPr lang="en-US" dirty="0" smtClean="0"/>
              <a:t>    --motivation levels of students as well as parents.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Formalization of Language</a:t>
            </a:r>
            <a:endParaRPr lang="en-US" dirty="0"/>
          </a:p>
        </p:txBody>
      </p:sp>
      <p:sp>
        <p:nvSpPr>
          <p:cNvPr id="3" name="Content Placeholder 2"/>
          <p:cNvSpPr>
            <a:spLocks noGrp="1"/>
          </p:cNvSpPr>
          <p:nvPr>
            <p:ph sz="quarter" idx="1"/>
          </p:nvPr>
        </p:nvSpPr>
        <p:spPr/>
        <p:txBody>
          <a:bodyPr/>
          <a:lstStyle/>
          <a:p>
            <a:r>
              <a:rPr lang="en-US" dirty="0" smtClean="0"/>
              <a:t>learning a formal grammar and knowing the formal variety of Tamil do not show any impact upon their language use and acquisition unless they are trained to specifically unlearn their informal knowledge of Tamil that they learned from social contexts and subsequently learn to negotiate between spoken and written variety, a process that can be termed as ‘formalization of the knowledge of heritage learners’ (</a:t>
            </a:r>
            <a:r>
              <a:rPr lang="en-US" dirty="0" err="1" smtClean="0"/>
              <a:t>Renganathan</a:t>
            </a:r>
            <a:r>
              <a:rPr lang="en-US" dirty="0" smtClean="0"/>
              <a:t>, 2008).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Fossilized Slangs acquired at home</a:t>
            </a:r>
            <a:endParaRPr lang="en-US" dirty="0"/>
          </a:p>
        </p:txBody>
      </p:sp>
      <p:sp>
        <p:nvSpPr>
          <p:cNvPr id="3" name="Content Placeholder 2"/>
          <p:cNvSpPr>
            <a:spLocks noGrp="1"/>
          </p:cNvSpPr>
          <p:nvPr>
            <p:ph sz="quarter" idx="1"/>
          </p:nvPr>
        </p:nvSpPr>
        <p:spPr/>
        <p:txBody>
          <a:bodyPr/>
          <a:lstStyle/>
          <a:p>
            <a:r>
              <a:rPr lang="en-US" dirty="0" err="1" smtClean="0"/>
              <a:t>puṭṭukka</a:t>
            </a:r>
            <a:r>
              <a:rPr lang="en-US" dirty="0" smtClean="0"/>
              <a:t> </a:t>
            </a:r>
            <a:r>
              <a:rPr lang="en-US" dirty="0" err="1" smtClean="0"/>
              <a:t>pōvudu</a:t>
            </a:r>
            <a:r>
              <a:rPr lang="en-US" dirty="0" smtClean="0"/>
              <a:t> ‘might break’</a:t>
            </a:r>
            <a:br>
              <a:rPr lang="en-US" dirty="0" smtClean="0"/>
            </a:br>
            <a:r>
              <a:rPr lang="en-US" dirty="0" err="1" smtClean="0"/>
              <a:t>appramēlu</a:t>
            </a:r>
            <a:r>
              <a:rPr lang="en-US" dirty="0" smtClean="0"/>
              <a:t>	 ‘afterwards’</a:t>
            </a:r>
            <a:br>
              <a:rPr lang="en-US" dirty="0" smtClean="0"/>
            </a:br>
            <a:r>
              <a:rPr lang="en-US" dirty="0" err="1" smtClean="0"/>
              <a:t>ikkkunōṇḍu</a:t>
            </a:r>
            <a:r>
              <a:rPr lang="en-US" dirty="0" smtClean="0"/>
              <a:t>	‘tiny bit’</a:t>
            </a:r>
            <a:br>
              <a:rPr lang="en-US" dirty="0" smtClean="0"/>
            </a:br>
            <a:r>
              <a:rPr lang="en-US" dirty="0" err="1" smtClean="0"/>
              <a:t>vantākkā</a:t>
            </a:r>
            <a:r>
              <a:rPr lang="en-US" dirty="0" smtClean="0"/>
              <a:t>	‘if one arrives...’</a:t>
            </a:r>
            <a:br>
              <a:rPr lang="en-US" dirty="0" smtClean="0"/>
            </a:br>
            <a:r>
              <a:rPr lang="en-US" dirty="0" err="1" smtClean="0"/>
              <a:t>eppāccum</a:t>
            </a:r>
            <a:r>
              <a:rPr lang="en-US" dirty="0" smtClean="0"/>
              <a:t>	‘occasionally’</a:t>
            </a:r>
            <a:br>
              <a:rPr lang="en-US" dirty="0" smtClean="0"/>
            </a:br>
            <a:r>
              <a:rPr lang="en-US" dirty="0" err="1" smtClean="0"/>
              <a:t>ennatte</a:t>
            </a:r>
            <a:r>
              <a:rPr lang="en-US" dirty="0" smtClean="0"/>
              <a:t> </a:t>
            </a:r>
            <a:r>
              <a:rPr lang="en-US" dirty="0" err="1" smtClean="0"/>
              <a:t>colla</a:t>
            </a:r>
            <a:r>
              <a:rPr lang="en-US" dirty="0" smtClean="0"/>
              <a:t>?	‘what to say?’</a:t>
            </a:r>
            <a:br>
              <a:rPr lang="en-US" dirty="0" smtClean="0"/>
            </a:br>
            <a:r>
              <a:rPr lang="en-US" dirty="0" err="1" smtClean="0"/>
              <a:t>varumāṭṭrukku</a:t>
            </a:r>
            <a:r>
              <a:rPr lang="en-US" dirty="0" smtClean="0"/>
              <a:t>  'it appears as though </a:t>
            </a:r>
            <a:r>
              <a:rPr lang="en-US" dirty="0" err="1" smtClean="0"/>
              <a:t>s.t</a:t>
            </a:r>
            <a:r>
              <a:rPr lang="en-US" dirty="0" smtClean="0"/>
              <a:t>. might arrive'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186</TotalTime>
  <Words>806</Words>
  <Application>Microsoft Office PowerPoint</Application>
  <PresentationFormat>On-screen Show (4:3)</PresentationFormat>
  <Paragraphs>69</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Century Schoolbook</vt:lpstr>
      <vt:lpstr>Wingdings</vt:lpstr>
      <vt:lpstr>Wingdings 2</vt:lpstr>
      <vt:lpstr>Oriel</vt:lpstr>
      <vt:lpstr>The Future of Tamil Diaspora</vt:lpstr>
      <vt:lpstr>PowerPoint Presentation</vt:lpstr>
      <vt:lpstr>HLL, TBL and Differentiated Curriculum</vt:lpstr>
      <vt:lpstr>Heritage Language Environment</vt:lpstr>
      <vt:lpstr>Differentiated Instruction</vt:lpstr>
      <vt:lpstr>Heritage Learner</vt:lpstr>
      <vt:lpstr>study</vt:lpstr>
      <vt:lpstr>Formalization of Language</vt:lpstr>
      <vt:lpstr>Fossilized Slangs acquired at home</vt:lpstr>
      <vt:lpstr>PowerPoint Presentation</vt:lpstr>
      <vt:lpstr>Occasional Formal Instruction</vt:lpstr>
      <vt:lpstr>Different Categories of HLLs</vt:lpstr>
      <vt:lpstr>PowerPoint Presentation</vt:lpstr>
      <vt:lpstr>PowerPoint Presentation</vt:lpstr>
    </vt:vector>
  </TitlesOfParts>
  <Company>UPHS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Heritage Language Environment (HLE) and its implications upon Language Curriculum: A Case of  Tamil Heritage Students and Designing a Differentiated Curriculum</dc:title>
  <dc:creator>renganav</dc:creator>
  <cp:lastModifiedBy>Vasu Renganathan</cp:lastModifiedBy>
  <cp:revision>35</cp:revision>
  <dcterms:created xsi:type="dcterms:W3CDTF">2014-04-20T14:51:27Z</dcterms:created>
  <dcterms:modified xsi:type="dcterms:W3CDTF">2015-10-23T00:16:42Z</dcterms:modified>
</cp:coreProperties>
</file>