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1" r:id="rId3"/>
    <p:sldId id="262" r:id="rId4"/>
    <p:sldId id="263" r:id="rId5"/>
    <p:sldId id="257" r:id="rId6"/>
    <p:sldId id="266" r:id="rId7"/>
    <p:sldId id="258" r:id="rId8"/>
    <p:sldId id="259" r:id="rId9"/>
    <p:sldId id="260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D634F-D171-4B98-ACB6-25AF3ED78A34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B3D5F-358E-44E2-8C08-58F56BC8E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88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8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7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02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AD8573-D255-4C5E-8D56-E3CEEE0FC709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729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96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22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39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51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34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45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3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388C71-4F25-45A3-AA18-9D48B5FD51DD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Tamil Textual Tradition: Making and Re-making of the lives of the Tamils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Vasu</a:t>
            </a:r>
            <a:r>
              <a:rPr lang="en-US" dirty="0" smtClean="0"/>
              <a:t> </a:t>
            </a:r>
            <a:r>
              <a:rPr lang="en-US" dirty="0" err="1" smtClean="0"/>
              <a:t>Renganathan</a:t>
            </a:r>
            <a:endParaRPr lang="en-US" dirty="0" smtClean="0"/>
          </a:p>
          <a:p>
            <a:r>
              <a:rPr lang="en-US" dirty="0" smtClean="0"/>
              <a:t>University of Pennsylvania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353312"/>
          </a:xfrm>
        </p:spPr>
        <p:txBody>
          <a:bodyPr>
            <a:normAutofit/>
          </a:bodyPr>
          <a:lstStyle/>
          <a:p>
            <a:r>
              <a:rPr lang="en-US" dirty="0" smtClean="0"/>
              <a:t>Tamil Textual Tradition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திருக்குறள்</a:t>
            </a:r>
            <a:r>
              <a:rPr lang="en-US" dirty="0" smtClean="0"/>
              <a:t>, </a:t>
            </a:r>
            <a:r>
              <a:rPr lang="en-US" dirty="0" err="1" smtClean="0"/>
              <a:t>நாலடியார்</a:t>
            </a:r>
            <a:r>
              <a:rPr lang="en-US" dirty="0" smtClean="0"/>
              <a:t> … - The Wisdom books</a:t>
            </a:r>
          </a:p>
          <a:p>
            <a:endParaRPr lang="en-US" dirty="0"/>
          </a:p>
          <a:p>
            <a:r>
              <a:rPr lang="en-US" dirty="0" err="1" smtClean="0"/>
              <a:t>புறநானுறு</a:t>
            </a:r>
            <a:r>
              <a:rPr lang="en-US" dirty="0" smtClean="0"/>
              <a:t>, </a:t>
            </a:r>
            <a:r>
              <a:rPr lang="en-US" dirty="0" err="1" smtClean="0"/>
              <a:t>பதிற்றுப்பத்து</a:t>
            </a:r>
            <a:r>
              <a:rPr lang="en-US" dirty="0" smtClean="0"/>
              <a:t> … – The </a:t>
            </a:r>
            <a:r>
              <a:rPr lang="en-US" dirty="0" err="1" smtClean="0"/>
              <a:t>textss</a:t>
            </a:r>
            <a:r>
              <a:rPr lang="en-US" dirty="0" smtClean="0"/>
              <a:t> of human mobility and the words of</a:t>
            </a:r>
            <a:br>
              <a:rPr lang="en-US" dirty="0" smtClean="0"/>
            </a:br>
            <a:r>
              <a:rPr lang="en-US" dirty="0" smtClean="0"/>
              <a:t>                                                          bravery; laws of war and justice</a:t>
            </a:r>
          </a:p>
          <a:p>
            <a:r>
              <a:rPr lang="en-US" dirty="0" err="1" smtClean="0"/>
              <a:t>அகநானூறு</a:t>
            </a:r>
            <a:r>
              <a:rPr lang="en-US" dirty="0" smtClean="0"/>
              <a:t>,  </a:t>
            </a:r>
            <a:r>
              <a:rPr lang="en-US" dirty="0" err="1" smtClean="0"/>
              <a:t>குறுந்தொகை</a:t>
            </a:r>
            <a:r>
              <a:rPr lang="en-US" dirty="0" smtClean="0"/>
              <a:t> … – The texts of love</a:t>
            </a:r>
          </a:p>
          <a:p>
            <a:endParaRPr lang="en-US" dirty="0"/>
          </a:p>
          <a:p>
            <a:r>
              <a:rPr lang="en-US" dirty="0" err="1" smtClean="0"/>
              <a:t>திருமுருகாற்றுப்படை</a:t>
            </a:r>
            <a:r>
              <a:rPr lang="en-US" dirty="0" smtClean="0"/>
              <a:t>, </a:t>
            </a:r>
            <a:r>
              <a:rPr lang="en-US" dirty="0" err="1" smtClean="0"/>
              <a:t>பரிபாடல்</a:t>
            </a:r>
            <a:r>
              <a:rPr lang="en-US" dirty="0" smtClean="0"/>
              <a:t> … - The texts of folk religion</a:t>
            </a:r>
          </a:p>
          <a:p>
            <a:endParaRPr lang="en-US" dirty="0"/>
          </a:p>
          <a:p>
            <a:r>
              <a:rPr lang="en-US" dirty="0" err="1" smtClean="0"/>
              <a:t>திருமந்திரம்</a:t>
            </a:r>
            <a:r>
              <a:rPr lang="en-US" dirty="0" smtClean="0"/>
              <a:t> – The text of Philosophy</a:t>
            </a:r>
          </a:p>
          <a:p>
            <a:endParaRPr lang="en-US" dirty="0"/>
          </a:p>
          <a:p>
            <a:r>
              <a:rPr lang="en-US" dirty="0" err="1" smtClean="0"/>
              <a:t>திருமுறை</a:t>
            </a:r>
            <a:r>
              <a:rPr lang="en-US" dirty="0" smtClean="0"/>
              <a:t>, </a:t>
            </a:r>
            <a:r>
              <a:rPr lang="en-US" dirty="0" err="1" smtClean="0"/>
              <a:t>திவ்யப்பிரபந்தம்</a:t>
            </a:r>
            <a:r>
              <a:rPr lang="en-US" dirty="0" smtClean="0"/>
              <a:t>  - The texts of divine love and devotion; the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texts of </a:t>
            </a:r>
            <a:r>
              <a:rPr lang="en-US" dirty="0" err="1" smtClean="0"/>
              <a:t>bhakti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Tamils’ lives: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701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கோவில்கள்</a:t>
            </a:r>
            <a:r>
              <a:rPr lang="en-US" dirty="0" smtClean="0"/>
              <a:t> - Imperial Temple Culture</a:t>
            </a:r>
          </a:p>
          <a:p>
            <a:endParaRPr lang="en-US" dirty="0"/>
          </a:p>
          <a:p>
            <a:r>
              <a:rPr lang="en-US" dirty="0" err="1" smtClean="0"/>
              <a:t>ஆகமம்</a:t>
            </a:r>
            <a:r>
              <a:rPr lang="en-US" dirty="0" smtClean="0"/>
              <a:t> - Vedic version of  </a:t>
            </a:r>
            <a:r>
              <a:rPr lang="en-US" dirty="0" err="1" smtClean="0"/>
              <a:t>Agamic</a:t>
            </a:r>
            <a:r>
              <a:rPr lang="en-US" dirty="0" smtClean="0"/>
              <a:t> Rituals</a:t>
            </a:r>
          </a:p>
          <a:p>
            <a:endParaRPr lang="en-US" dirty="0"/>
          </a:p>
          <a:p>
            <a:r>
              <a:rPr lang="en-US" dirty="0" err="1" smtClean="0"/>
              <a:t>திருப்பாவை</a:t>
            </a:r>
            <a:r>
              <a:rPr lang="en-US" dirty="0" smtClean="0"/>
              <a:t> – </a:t>
            </a:r>
            <a:r>
              <a:rPr lang="en-US" dirty="0" err="1" smtClean="0"/>
              <a:t>தேவாரம்</a:t>
            </a:r>
            <a:r>
              <a:rPr lang="en-US" dirty="0" smtClean="0"/>
              <a:t> - </a:t>
            </a:r>
            <a:r>
              <a:rPr lang="en-US" dirty="0" err="1" smtClean="0"/>
              <a:t>Tamilized</a:t>
            </a:r>
            <a:r>
              <a:rPr lang="en-US" dirty="0" smtClean="0"/>
              <a:t> version of temple worships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4267200" cy="1066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ta-IN" sz="1400" dirty="0" smtClean="0"/>
              <a:t> 270. </a:t>
            </a:r>
            <a:br>
              <a:rPr lang="ta-IN" sz="1400" dirty="0" smtClean="0"/>
            </a:br>
            <a:r>
              <a:rPr lang="ta-IN" sz="1400" dirty="0" smtClean="0"/>
              <a:t>அன்பு சிவம் இரண்டு என்பர் அறிவிலார் </a:t>
            </a:r>
            <a:br>
              <a:rPr lang="ta-IN" sz="1400" dirty="0" smtClean="0"/>
            </a:br>
            <a:r>
              <a:rPr lang="ta-IN" sz="1400" dirty="0" smtClean="0"/>
              <a:t>அன்பே சிவமாவது </a:t>
            </a:r>
            <a:r>
              <a:rPr lang="ta-IN" sz="1400" dirty="0" smtClean="0">
                <a:solidFill>
                  <a:schemeClr val="accent2"/>
                </a:solidFill>
              </a:rPr>
              <a:t>ஆரும் அறிகிலார் </a:t>
            </a:r>
            <a:r>
              <a:rPr lang="ta-IN" sz="1400" dirty="0" smtClean="0"/>
              <a:t/>
            </a:r>
            <a:br>
              <a:rPr lang="ta-IN" sz="1400" dirty="0" smtClean="0"/>
            </a:br>
            <a:r>
              <a:rPr lang="ta-IN" sz="1400" dirty="0" smtClean="0"/>
              <a:t>அன்பே சிவமாவது ஆரும் அறிந்தபின் </a:t>
            </a:r>
            <a:br>
              <a:rPr lang="ta-IN" sz="1400" dirty="0" smtClean="0"/>
            </a:br>
            <a:r>
              <a:rPr lang="ta-IN" sz="1400" dirty="0" smtClean="0"/>
              <a:t>அன்பே சிவமாய் அமர்ந்திருந் தாரே. 1 </a:t>
            </a:r>
            <a:endParaRPr lang="en-US" sz="1400" dirty="0"/>
          </a:p>
        </p:txBody>
      </p:sp>
      <p:sp>
        <p:nvSpPr>
          <p:cNvPr id="16387" name="TextBox 10"/>
          <p:cNvSpPr txBox="1">
            <a:spLocks noChangeArrowheads="1"/>
          </p:cNvSpPr>
          <p:nvPr/>
        </p:nvSpPr>
        <p:spPr bwMode="auto">
          <a:xfrm>
            <a:off x="1676400" y="1295400"/>
            <a:ext cx="4648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a-IN" altLang="en-US" sz="1200"/>
              <a:t>2433 </a:t>
            </a:r>
            <a:br>
              <a:rPr lang="ta-IN" altLang="en-US" sz="1200"/>
            </a:br>
            <a:r>
              <a:rPr lang="ta-IN" altLang="en-US" sz="1200"/>
              <a:t>கால்கொண்டுஎன் </a:t>
            </a:r>
            <a:r>
              <a:rPr lang="ta-IN" altLang="en-US" sz="1200">
                <a:solidFill>
                  <a:schemeClr val="accent2"/>
                </a:solidFill>
              </a:rPr>
              <a:t>சென்னியிற்</a:t>
            </a:r>
            <a:r>
              <a:rPr lang="ta-IN" altLang="en-US" sz="1200"/>
              <a:t> கட்டறக் கட்டற </a:t>
            </a:r>
            <a:br>
              <a:rPr lang="ta-IN" altLang="en-US" sz="1200"/>
            </a:br>
            <a:r>
              <a:rPr lang="ta-IN" altLang="en-US" sz="1200"/>
              <a:t>மால்கொண்ட நெஞ்சின் மயக்கிற் றுயக்கறப் </a:t>
            </a:r>
            <a:br>
              <a:rPr lang="ta-IN" altLang="en-US" sz="1200"/>
            </a:br>
            <a:r>
              <a:rPr lang="ta-IN" altLang="en-US" sz="1200"/>
              <a:t>பால்கொண்ட என்ணைப் பரன்கொள்ள நாடினான் </a:t>
            </a:r>
            <a:br>
              <a:rPr lang="ta-IN" altLang="en-US" sz="1200"/>
            </a:br>
            <a:r>
              <a:rPr lang="ta-IN" altLang="en-US" sz="1200"/>
              <a:t>மேல்கொண்டென் செம்மை விளம்ப </a:t>
            </a:r>
            <a:r>
              <a:rPr lang="ta-IN" altLang="en-US" sz="1200">
                <a:solidFill>
                  <a:schemeClr val="accent2"/>
                </a:solidFill>
              </a:rPr>
              <a:t>ஒண்ணாதே</a:t>
            </a:r>
            <a:r>
              <a:rPr lang="ta-IN" altLang="en-US" sz="1200"/>
              <a:t>. 9</a:t>
            </a:r>
            <a:endParaRPr lang="en-US" altLang="en-US" sz="1200"/>
          </a:p>
        </p:txBody>
      </p:sp>
      <p:sp>
        <p:nvSpPr>
          <p:cNvPr id="16388" name="TextBox 12"/>
          <p:cNvSpPr txBox="1">
            <a:spLocks noChangeArrowheads="1"/>
          </p:cNvSpPr>
          <p:nvPr/>
        </p:nvSpPr>
        <p:spPr bwMode="auto">
          <a:xfrm>
            <a:off x="1295400" y="2590800"/>
            <a:ext cx="45720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a-IN" altLang="en-US" sz="1400"/>
              <a:t>கொண்டெழுந் தேன்</a:t>
            </a:r>
            <a:r>
              <a:rPr lang="ta-IN" altLang="en-US" sz="1400">
                <a:solidFill>
                  <a:schemeClr val="accent2"/>
                </a:solidFill>
              </a:rPr>
              <a:t>உடன் கூடிய </a:t>
            </a:r>
            <a:r>
              <a:rPr lang="ta-IN" altLang="en-US" sz="1400"/>
              <a:t>காலத்துப்</a:t>
            </a:r>
            <a:r>
              <a:rPr lang="en-US" altLang="en-US" sz="1400"/>
              <a:t/>
            </a:r>
            <a:br>
              <a:rPr lang="en-US" altLang="en-US" sz="1400"/>
            </a:br>
            <a:r>
              <a:rPr lang="ta-IN" altLang="en-US" sz="1400"/>
              <a:t> ஓதிஎன் உள்ளத்து </a:t>
            </a:r>
            <a:r>
              <a:rPr lang="ta-IN" altLang="en-US" sz="1400">
                <a:solidFill>
                  <a:schemeClr val="accent2"/>
                </a:solidFill>
              </a:rPr>
              <a:t>உடன்இயைந் தாளே</a:t>
            </a:r>
            <a:r>
              <a:rPr lang="ta-IN" altLang="en-US" sz="1400"/>
              <a:t>.</a:t>
            </a:r>
            <a:endParaRPr lang="en-US" altLang="en-US" sz="1400"/>
          </a:p>
          <a:p>
            <a:pPr eaLnBrk="1" hangingPunct="1"/>
            <a:r>
              <a:rPr lang="ta-IN" altLang="en-US" sz="1400"/>
              <a:t>வானில்நின் றார்மதி போல்உடல் </a:t>
            </a:r>
            <a:r>
              <a:rPr lang="ta-IN" altLang="en-US" sz="1400">
                <a:solidFill>
                  <a:schemeClr val="accent2"/>
                </a:solidFill>
              </a:rPr>
              <a:t>உள்ளுவந்து</a:t>
            </a:r>
            <a:r>
              <a:rPr lang="ta-IN" altLang="en-US" sz="1400"/>
              <a:t> </a:t>
            </a:r>
            <a:br>
              <a:rPr lang="ta-IN" altLang="en-US" sz="1400"/>
            </a:br>
            <a:r>
              <a:rPr lang="ta-IN" altLang="en-US" sz="1400"/>
              <a:t> </a:t>
            </a:r>
            <a:r>
              <a:rPr lang="ta-IN" altLang="en-US" sz="1200"/>
              <a:t>நோக்கும் மலங்குணம் </a:t>
            </a:r>
            <a:r>
              <a:rPr lang="ta-IN" altLang="en-US" sz="1200">
                <a:solidFill>
                  <a:schemeClr val="accent2"/>
                </a:solidFill>
              </a:rPr>
              <a:t>நோக்குதல் ஆகுமே.</a:t>
            </a:r>
            <a:r>
              <a:rPr lang="ta-IN" altLang="en-US" sz="1200"/>
              <a:t> </a:t>
            </a:r>
            <a:endParaRPr lang="en-US" altLang="en-US" sz="1200"/>
          </a:p>
          <a:p>
            <a:pPr eaLnBrk="1" hangingPunct="1"/>
            <a:r>
              <a:rPr lang="ta-IN" altLang="en-US" sz="1200"/>
              <a:t>எண்ணிலும் நீர்மேல் </a:t>
            </a:r>
            <a:r>
              <a:rPr lang="ta-IN" altLang="en-US" sz="1200">
                <a:solidFill>
                  <a:schemeClr val="accent2"/>
                </a:solidFill>
              </a:rPr>
              <a:t>எழுத்தது ஆகுமே</a:t>
            </a:r>
            <a:r>
              <a:rPr lang="ta-IN" altLang="en-US" sz="1200"/>
              <a:t>.</a:t>
            </a:r>
            <a:r>
              <a:rPr lang="ta-IN" altLang="en-US"/>
              <a:t/>
            </a:r>
            <a:br>
              <a:rPr lang="ta-IN" altLang="en-US"/>
            </a:br>
            <a:endParaRPr lang="en-US" altLang="en-US"/>
          </a:p>
        </p:txBody>
      </p:sp>
      <p:sp>
        <p:nvSpPr>
          <p:cNvPr id="16389" name="TextBox 13"/>
          <p:cNvSpPr txBox="1">
            <a:spLocks noChangeArrowheads="1"/>
          </p:cNvSpPr>
          <p:nvPr/>
        </p:nvSpPr>
        <p:spPr bwMode="auto">
          <a:xfrm>
            <a:off x="5181600" y="381000"/>
            <a:ext cx="335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Morphology is different </a:t>
            </a:r>
          </a:p>
        </p:txBody>
      </p:sp>
      <p:sp>
        <p:nvSpPr>
          <p:cNvPr id="16390" name="TextBox 14"/>
          <p:cNvSpPr txBox="1">
            <a:spLocks noChangeArrowheads="1"/>
          </p:cNvSpPr>
          <p:nvPr/>
        </p:nvSpPr>
        <p:spPr bwMode="auto">
          <a:xfrm>
            <a:off x="6096000" y="18288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Vocabulary is different </a:t>
            </a:r>
          </a:p>
        </p:txBody>
      </p:sp>
      <p:sp>
        <p:nvSpPr>
          <p:cNvPr id="16391" name="TextBox 15"/>
          <p:cNvSpPr txBox="1">
            <a:spLocks noChangeArrowheads="1"/>
          </p:cNvSpPr>
          <p:nvPr/>
        </p:nvSpPr>
        <p:spPr bwMode="auto">
          <a:xfrm>
            <a:off x="6248400" y="28194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Syntax is different</a:t>
            </a:r>
          </a:p>
        </p:txBody>
      </p:sp>
      <p:sp>
        <p:nvSpPr>
          <p:cNvPr id="16392" name="TextBox 16"/>
          <p:cNvSpPr txBox="1">
            <a:spLocks noChangeArrowheads="1"/>
          </p:cNvSpPr>
          <p:nvPr/>
        </p:nvSpPr>
        <p:spPr bwMode="auto">
          <a:xfrm>
            <a:off x="762000" y="5410200"/>
            <a:ext cx="815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Teaching Literature</a:t>
            </a:r>
          </a:p>
        </p:txBody>
      </p:sp>
      <p:sp>
        <p:nvSpPr>
          <p:cNvPr id="16393" name="TextBox 17"/>
          <p:cNvSpPr txBox="1">
            <a:spLocks noChangeArrowheads="1"/>
          </p:cNvSpPr>
          <p:nvPr/>
        </p:nvSpPr>
        <p:spPr bwMode="auto">
          <a:xfrm>
            <a:off x="685800" y="3962400"/>
            <a:ext cx="45720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a-IN" altLang="en-US" sz="1400"/>
              <a:t>மனையுள் இருந்தவர் மாதவர் ஒப்பர் </a:t>
            </a:r>
            <a:br>
              <a:rPr lang="ta-IN" altLang="en-US" sz="1400"/>
            </a:br>
            <a:r>
              <a:rPr lang="ta-IN" altLang="en-US" sz="1400"/>
              <a:t>நினைவுள் இருந்தவர் நேசத்துள் நிற்பர் </a:t>
            </a:r>
            <a:br>
              <a:rPr lang="ta-IN" altLang="en-US" sz="1400"/>
            </a:br>
            <a:r>
              <a:rPr lang="ta-IN" altLang="en-US" sz="1400">
                <a:solidFill>
                  <a:schemeClr val="accent2"/>
                </a:solidFill>
              </a:rPr>
              <a:t>பனையுள் இருந்த பருந்தது போல </a:t>
            </a:r>
            <a:r>
              <a:rPr lang="ta-IN" altLang="en-US" sz="1400"/>
              <a:t/>
            </a:r>
            <a:br>
              <a:rPr lang="ta-IN" altLang="en-US" sz="1400"/>
            </a:br>
            <a:r>
              <a:rPr lang="ta-IN" altLang="en-US" sz="1400"/>
              <a:t>நினையாத வர்க்கில்லை நின்இன்பந் தானே. 47 </a:t>
            </a:r>
            <a:r>
              <a:rPr lang="ta-IN" altLang="en-US"/>
              <a:t/>
            </a:r>
            <a:br>
              <a:rPr lang="ta-IN" altLang="en-US"/>
            </a:br>
            <a:endParaRPr lang="en-US" altLang="en-US"/>
          </a:p>
        </p:txBody>
      </p:sp>
      <p:sp>
        <p:nvSpPr>
          <p:cNvPr id="16394" name="TextBox 18"/>
          <p:cNvSpPr txBox="1">
            <a:spLocks noChangeArrowheads="1"/>
          </p:cNvSpPr>
          <p:nvPr/>
        </p:nvSpPr>
        <p:spPr bwMode="auto">
          <a:xfrm>
            <a:off x="5029200" y="4038600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Unfamiliar allegory! </a:t>
            </a:r>
          </a:p>
        </p:txBody>
      </p:sp>
    </p:spTree>
    <p:extLst>
      <p:ext uri="{BB962C8B-B14F-4D97-AF65-F5344CB8AC3E}">
        <p14:creationId xmlns:p14="http://schemas.microsoft.com/office/powerpoint/2010/main" val="38510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5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Words of Wisdom and </a:t>
            </a:r>
            <a:r>
              <a:rPr lang="en-US" dirty="0" err="1" smtClean="0"/>
              <a:t>Tamilness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4191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1200" dirty="0"/>
              <a:t>192. பெரியோர் சிறியோர்! 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பாடியவர்: கணியன் பூங்குன்றன் 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திணை: பொதுவியல் துறை: பொருண்மொழிக் காஞ்சி 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யாதும் </a:t>
            </a:r>
            <a:r>
              <a:rPr lang="ta-IN" sz="1200" dirty="0" smtClean="0"/>
              <a:t>ஊரே; </a:t>
            </a:r>
            <a:r>
              <a:rPr lang="ta-IN" sz="1200" dirty="0"/>
              <a:t>யாவரும் </a:t>
            </a:r>
            <a:r>
              <a:rPr lang="ta-IN" sz="1200" dirty="0" smtClean="0"/>
              <a:t>கேளிர்;</a:t>
            </a:r>
            <a:br>
              <a:rPr lang="ta-IN" sz="1200" dirty="0" smtClean="0"/>
            </a:br>
            <a:r>
              <a:rPr lang="ta-IN" sz="1200" dirty="0"/>
              <a:t>தீதும் நன்றும் பிறர்தர </a:t>
            </a:r>
            <a:r>
              <a:rPr lang="ta-IN" sz="1200" dirty="0" smtClean="0"/>
              <a:t>வாரா;</a:t>
            </a:r>
            <a:br>
              <a:rPr lang="ta-IN" sz="1200" dirty="0" smtClean="0"/>
            </a:br>
            <a:r>
              <a:rPr lang="ta-IN" sz="1200" dirty="0"/>
              <a:t>நோதலும் தணிதலும் அவற்றோ </a:t>
            </a:r>
            <a:r>
              <a:rPr lang="ta-IN" sz="1200" dirty="0" smtClean="0"/>
              <a:t>ரன்ன;</a:t>
            </a:r>
            <a:br>
              <a:rPr lang="ta-IN" sz="1200" dirty="0" smtClean="0"/>
            </a:br>
            <a:r>
              <a:rPr lang="ta-IN" sz="1200" dirty="0"/>
              <a:t>சாதலும் புதுவது </a:t>
            </a:r>
            <a:r>
              <a:rPr lang="ta-IN" sz="1200" dirty="0" smtClean="0"/>
              <a:t>அன்றே; </a:t>
            </a:r>
            <a:r>
              <a:rPr lang="ta-IN" sz="1200" dirty="0"/>
              <a:t>வாழ்தல்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இனிதுஎன மகிழ்ந்தன்றும் இலமே; முனிவின்,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இன்னா தென்றலும் இலமே; ‘மின்னொடு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வானம் தண்துளி தலைஇ, ஆனாது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கல்பொருது இரங்கும் மல்லற் பேர்யாற்று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நீர்வழிப் படூஉம் புணைபோல, ஆருயிர்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முறைவழிப் படூஉம்’ என்பது திறவோர்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காட்சியின் தெளிந்தனம் ஆகலின், மாட்சியின்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பெரியோரை வியத்தலும் இலமே;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சிறியோரை இகழ்தல் அதனினும் இலமே</a:t>
            </a:r>
            <a:r>
              <a:rPr lang="ta-IN" sz="1200" dirty="0" smtClean="0"/>
              <a:t>.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219200"/>
            <a:ext cx="419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Every town is our hometown.  Everyone is our kin!</a:t>
            </a:r>
            <a:br>
              <a:rPr lang="en-US" sz="1600" dirty="0" smtClean="0"/>
            </a:br>
            <a:r>
              <a:rPr lang="en-US" sz="1600" dirty="0" smtClean="0"/>
              <a:t>No evil and good comes to us from others,</a:t>
            </a:r>
            <a:br>
              <a:rPr lang="en-US" sz="1600" dirty="0" smtClean="0"/>
            </a:br>
            <a:r>
              <a:rPr lang="en-US" sz="1600" dirty="0" smtClean="0"/>
              <a:t>nor do sufferings and peace.</a:t>
            </a:r>
            <a:br>
              <a:rPr lang="en-US" sz="1600" dirty="0" smtClean="0"/>
            </a:br>
            <a:r>
              <a:rPr lang="en-US" sz="1600" dirty="0" smtClean="0"/>
              <a:t>Death is nothing new.  We do not rejoice</a:t>
            </a:r>
            <a:br>
              <a:rPr lang="en-US" sz="1600" dirty="0" smtClean="0"/>
            </a:br>
            <a:r>
              <a:rPr lang="en-US" sz="1600" dirty="0" smtClean="0"/>
              <a:t>when life is pleasant.  When we suffer</a:t>
            </a:r>
            <a:br>
              <a:rPr lang="en-US" sz="1600" dirty="0" smtClean="0"/>
            </a:br>
            <a:r>
              <a:rPr lang="en-US" sz="1600" dirty="0" smtClean="0"/>
              <a:t>we do not say that living is miserable.</a:t>
            </a:r>
            <a:br>
              <a:rPr lang="en-US" sz="1600" dirty="0" smtClean="0"/>
            </a:br>
            <a:r>
              <a:rPr lang="en-US" sz="1600" dirty="0" smtClean="0"/>
              <a:t>Through the vision of those who have understood,</a:t>
            </a:r>
            <a:br>
              <a:rPr lang="en-US" sz="1600" dirty="0" smtClean="0"/>
            </a:br>
            <a:r>
              <a:rPr lang="en-US" sz="1600" dirty="0" smtClean="0"/>
              <a:t>we know that precious life makes its way</a:t>
            </a:r>
            <a:br>
              <a:rPr lang="en-US" sz="1600" dirty="0" smtClean="0"/>
            </a:br>
            <a:r>
              <a:rPr lang="en-US" sz="1600" dirty="0" smtClean="0"/>
              <a:t>like a raft riding  the heavy currents of a river</a:t>
            </a:r>
            <a:br>
              <a:rPr lang="en-US" sz="1600" dirty="0" smtClean="0"/>
            </a:br>
            <a:r>
              <a:rPr lang="en-US" sz="1600" dirty="0" smtClean="0"/>
              <a:t>that roars endlessly, fed by cold rains with</a:t>
            </a:r>
            <a:br>
              <a:rPr lang="en-US" sz="1600" dirty="0" smtClean="0"/>
            </a:br>
            <a:r>
              <a:rPr lang="en-US" sz="1600" dirty="0" smtClean="0"/>
              <a:t>bolts of lightning as it crashes against rocks.</a:t>
            </a:r>
            <a:br>
              <a:rPr lang="en-US" sz="1600" dirty="0" smtClean="0"/>
            </a:br>
            <a:r>
              <a:rPr lang="en-US" sz="1600" dirty="0" smtClean="0"/>
              <a:t>So, we are not awed by those who are great.</a:t>
            </a:r>
            <a:br>
              <a:rPr lang="en-US" sz="1600" dirty="0" smtClean="0"/>
            </a:br>
            <a:r>
              <a:rPr lang="en-US" sz="1600" dirty="0" smtClean="0"/>
              <a:t>Much less, we do not despise those who are ignorant.</a:t>
            </a:r>
          </a:p>
          <a:p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62000"/>
            <a:ext cx="5791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1200" b="1" dirty="0"/>
              <a:t>புறநானூறு </a:t>
            </a:r>
            <a:r>
              <a:rPr lang="en-US" sz="1200" b="1" dirty="0"/>
              <a:t>13, </a:t>
            </a:r>
            <a:r>
              <a:rPr lang="ta-IN" sz="1200" b="1" dirty="0"/>
              <a:t>பாடியவர்: உறையூர் ஏணிச்சேரி முடமோசியார்</a:t>
            </a:r>
            <a:r>
              <a:rPr lang="en-US" sz="1200" b="1" dirty="0"/>
              <a:t>, </a:t>
            </a:r>
            <a:r>
              <a:rPr lang="ta-IN" sz="1200" b="1" dirty="0"/>
              <a:t>பாடப்பட்டோன் : சோழன் முடித்தலைக் கோப்பெருநற்கிள்ளி</a:t>
            </a:r>
            <a:r>
              <a:rPr lang="en-US" sz="1200" b="1" dirty="0"/>
              <a:t>, </a:t>
            </a:r>
            <a:r>
              <a:rPr lang="ta-IN" sz="1200" b="1" dirty="0"/>
              <a:t>திணை: பாடாண்</a:t>
            </a:r>
            <a:r>
              <a:rPr lang="en-US" sz="1200" b="1" dirty="0"/>
              <a:t>, </a:t>
            </a:r>
            <a:r>
              <a:rPr lang="ta-IN" sz="1200" b="1" dirty="0"/>
              <a:t>துறை: வாழ்த்தியல்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sz="1400" dirty="0" smtClean="0"/>
              <a:t>‘</a:t>
            </a:r>
            <a:r>
              <a:rPr lang="ta-IN" sz="1400" dirty="0" smtClean="0"/>
              <a:t>இவன் யார்?’ என்குவை ஆயின், இவனே, </a:t>
            </a:r>
          </a:p>
          <a:p>
            <a:r>
              <a:rPr lang="ta-IN" sz="1400" dirty="0" smtClean="0"/>
              <a:t>புலிநிறக் கவசம் பூம்பொறி சிதைய, </a:t>
            </a:r>
          </a:p>
          <a:p>
            <a:r>
              <a:rPr lang="ta-IN" sz="1400" dirty="0" smtClean="0"/>
              <a:t>எய்கணை கிழித்த பகட்டு</a:t>
            </a:r>
            <a:r>
              <a:rPr lang="en-US" sz="1400" dirty="0" smtClean="0"/>
              <a:t> </a:t>
            </a:r>
            <a:r>
              <a:rPr lang="ta-IN" sz="1400" dirty="0" smtClean="0"/>
              <a:t>எழில் மார்பின், </a:t>
            </a:r>
          </a:p>
          <a:p>
            <a:r>
              <a:rPr lang="ta-IN" sz="1400" dirty="0" smtClean="0"/>
              <a:t>மறலி அன்ன களிற்று</a:t>
            </a:r>
            <a:r>
              <a:rPr lang="en-US" sz="1400" dirty="0" smtClean="0"/>
              <a:t> </a:t>
            </a:r>
            <a:r>
              <a:rPr lang="ta-IN" sz="1400" dirty="0" smtClean="0"/>
              <a:t>மிசை</a:t>
            </a:r>
            <a:r>
              <a:rPr lang="en-US" sz="1400" dirty="0" smtClean="0"/>
              <a:t> </a:t>
            </a:r>
            <a:r>
              <a:rPr lang="ta-IN" sz="1400" dirty="0" smtClean="0"/>
              <a:t>யோனே; </a:t>
            </a:r>
          </a:p>
          <a:p>
            <a:r>
              <a:rPr lang="ta-IN" sz="1400" dirty="0" smtClean="0"/>
              <a:t>களிறே, முந்நீர் வழங்கு நாவாய் போலவும், </a:t>
            </a:r>
          </a:p>
          <a:p>
            <a:r>
              <a:rPr lang="ta-IN" sz="1400" dirty="0" smtClean="0"/>
              <a:t>பன்மீன் நாப்பண் திங்கள் போலவும், </a:t>
            </a:r>
          </a:p>
          <a:p>
            <a:r>
              <a:rPr lang="ta-IN" sz="1400" dirty="0" smtClean="0"/>
              <a:t>சுறவு இனத்து அன்ன வாளோர் மொய்ப்ப, </a:t>
            </a:r>
          </a:p>
          <a:p>
            <a:r>
              <a:rPr lang="ta-IN" sz="1400" dirty="0" smtClean="0"/>
              <a:t>மரீஇயோர் அறியாது, மைந்துபட் டன்றே; </a:t>
            </a:r>
          </a:p>
          <a:p>
            <a:r>
              <a:rPr lang="ta-IN" sz="1400" dirty="0" smtClean="0"/>
              <a:t>நோயிலன் ஆகிப் பெயர்கதில் அம்ம! </a:t>
            </a:r>
          </a:p>
          <a:p>
            <a:r>
              <a:rPr lang="ta-IN" sz="1400" dirty="0" smtClean="0"/>
              <a:t>பழன மஞ்ஞை உகுத்த பீலி </a:t>
            </a:r>
            <a:endParaRPr lang="en-US" sz="1400" dirty="0" smtClean="0"/>
          </a:p>
          <a:p>
            <a:r>
              <a:rPr lang="ta-IN" sz="1400" dirty="0" smtClean="0"/>
              <a:t>கழனி உழவர் சூட்டொடு தொகுக்கும், </a:t>
            </a:r>
          </a:p>
          <a:p>
            <a:r>
              <a:rPr lang="ta-IN" sz="1400" dirty="0" smtClean="0"/>
              <a:t>கொழுமீன், விளைந்த கள்ளின், </a:t>
            </a:r>
          </a:p>
          <a:p>
            <a:r>
              <a:rPr lang="ta-IN" sz="1400" dirty="0" smtClean="0"/>
              <a:t>விழுநீர் வேலி நாடுகிழ வோனே. </a:t>
            </a:r>
            <a:endParaRPr lang="en-US" sz="1400" dirty="0" smtClean="0"/>
          </a:p>
          <a:p>
            <a:endParaRPr lang="en-US" dirty="0"/>
          </a:p>
          <a:p>
            <a:r>
              <a:rPr lang="en-US" sz="1100" dirty="0"/>
              <a:t>If you ask me who he is, he is the one</a:t>
            </a:r>
            <a:br>
              <a:rPr lang="en-US" sz="1100" dirty="0"/>
            </a:br>
            <a:r>
              <a:rPr lang="en-US" sz="1100" dirty="0"/>
              <a:t>riding an elephant, appearing like the god of Death,</a:t>
            </a:r>
            <a:br>
              <a:rPr lang="en-US" sz="1100" dirty="0"/>
            </a:br>
            <a:r>
              <a:rPr lang="en-US" sz="1100" dirty="0"/>
              <a:t>wearing on his handsome chest an armor </a:t>
            </a:r>
            <a:br>
              <a:rPr lang="en-US" sz="1100" dirty="0"/>
            </a:br>
            <a:r>
              <a:rPr lang="en-US" sz="1100" dirty="0"/>
              <a:t>made with tiger skin, its pretty spots ruined by arrows,</a:t>
            </a:r>
            <a:br>
              <a:rPr lang="en-US" sz="1100" dirty="0"/>
            </a:br>
            <a:r>
              <a:rPr lang="en-US" sz="1100" dirty="0"/>
              <a:t>moving like a boat plying on the ocean and like the moon</a:t>
            </a:r>
            <a:br>
              <a:rPr lang="en-US" sz="1100" dirty="0"/>
            </a:br>
            <a:r>
              <a:rPr lang="en-US" sz="1100" dirty="0"/>
              <a:t>among many stars, swarmed by shark-like swordsmen.</a:t>
            </a:r>
            <a:br>
              <a:rPr lang="en-US" sz="1100" dirty="0"/>
            </a:br>
            <a:r>
              <a:rPr lang="en-US" sz="1100" dirty="0"/>
              <a:t>The elephant has gone into rut and cannot recognize its</a:t>
            </a:r>
            <a:br>
              <a:rPr lang="en-US" sz="1100" dirty="0"/>
            </a:br>
            <a:r>
              <a:rPr lang="en-US" sz="1100" dirty="0"/>
              <a:t>keepers</a:t>
            </a:r>
            <a:r>
              <a:rPr lang="en-US" sz="1100" dirty="0" smtClean="0"/>
              <a:t>. May he come back safely without ill health, the lord of the </a:t>
            </a:r>
            <a:br>
              <a:rPr lang="en-US" sz="1100" dirty="0" smtClean="0"/>
            </a:br>
            <a:r>
              <a:rPr lang="en-US" sz="1100" dirty="0" smtClean="0"/>
              <a:t>country surrounded by oceans as fences, a land with fatty </a:t>
            </a:r>
            <a:br>
              <a:rPr lang="en-US" sz="1100" dirty="0" smtClean="0"/>
            </a:br>
            <a:r>
              <a:rPr lang="en-US" sz="1100" dirty="0" smtClean="0"/>
              <a:t>fish and aged liquor, where farmers collect dropped</a:t>
            </a:r>
            <a:br>
              <a:rPr lang="en-US" sz="1100" dirty="0" smtClean="0"/>
            </a:br>
            <a:r>
              <a:rPr lang="en-US" sz="1100" dirty="0" smtClean="0"/>
              <a:t>feathers of peacocks when they gather sheaves of paddy!     </a:t>
            </a:r>
          </a:p>
          <a:p>
            <a:r>
              <a:rPr lang="en-US" sz="1100" dirty="0" smtClean="0"/>
              <a:t>-Translation by </a:t>
            </a:r>
            <a:r>
              <a:rPr lang="en-US" sz="1100" dirty="0" err="1" smtClean="0"/>
              <a:t>Vaidehi</a:t>
            </a:r>
            <a:r>
              <a:rPr lang="en-US" sz="1100" dirty="0" smtClean="0"/>
              <a:t>.</a:t>
            </a:r>
            <a:endParaRPr lang="en-US" sz="1100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Praise of a King: </a:t>
            </a:r>
            <a:r>
              <a:rPr lang="en-US" sz="2800" dirty="0" err="1" smtClean="0"/>
              <a:t>பற்று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762000"/>
            <a:ext cx="2667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1000" dirty="0" smtClean="0"/>
              <a:t>இவன் யார் என்குவை ஆயின் - </a:t>
            </a:r>
            <a:r>
              <a:rPr lang="en-US" sz="1000" dirty="0" smtClean="0"/>
              <a:t>if you ask who he has, </a:t>
            </a:r>
            <a:r>
              <a:rPr lang="ta-IN" sz="1000" dirty="0" smtClean="0"/>
              <a:t>இவனே - </a:t>
            </a:r>
            <a:r>
              <a:rPr lang="en-US" sz="1000" dirty="0" smtClean="0"/>
              <a:t>he is, </a:t>
            </a:r>
            <a:r>
              <a:rPr lang="ta-IN" sz="1000" b="1" dirty="0" smtClean="0"/>
              <a:t>புலி நிறக் கவசம் </a:t>
            </a:r>
            <a:r>
              <a:rPr lang="ta-IN" sz="1000" dirty="0" smtClean="0"/>
              <a:t>- </a:t>
            </a:r>
            <a:r>
              <a:rPr lang="en-US" sz="1000" dirty="0" smtClean="0"/>
              <a:t>shield the color of a tiger, </a:t>
            </a:r>
            <a:r>
              <a:rPr lang="ta-IN" sz="1000" dirty="0" smtClean="0"/>
              <a:t>பூம் பொறி - </a:t>
            </a:r>
            <a:r>
              <a:rPr lang="en-US" sz="1000" dirty="0" smtClean="0"/>
              <a:t>pretty spots, </a:t>
            </a:r>
            <a:r>
              <a:rPr lang="ta-IN" sz="1000" dirty="0" smtClean="0"/>
              <a:t>சிதைய - </a:t>
            </a:r>
            <a:r>
              <a:rPr lang="en-US" sz="1000" dirty="0" smtClean="0"/>
              <a:t>ruined, </a:t>
            </a:r>
            <a:r>
              <a:rPr lang="ta-IN" sz="1000" dirty="0" smtClean="0"/>
              <a:t>எய் கணை கிழித்த - </a:t>
            </a:r>
            <a:r>
              <a:rPr lang="en-US" sz="1000" dirty="0" smtClean="0"/>
              <a:t>torn by arrows, </a:t>
            </a:r>
            <a:r>
              <a:rPr lang="ta-IN" sz="1000" dirty="0" smtClean="0"/>
              <a:t>பகட்டு </a:t>
            </a:r>
            <a:r>
              <a:rPr lang="ta-IN" sz="1000" b="1" dirty="0" smtClean="0"/>
              <a:t>எழில் மார்பின் </a:t>
            </a:r>
            <a:r>
              <a:rPr lang="ta-IN" sz="1000" dirty="0" smtClean="0"/>
              <a:t>- </a:t>
            </a:r>
            <a:r>
              <a:rPr lang="en-US" sz="1000" dirty="0" smtClean="0"/>
              <a:t>handsome, beautiful chest, </a:t>
            </a:r>
            <a:r>
              <a:rPr lang="ta-IN" sz="1000" dirty="0" smtClean="0"/>
              <a:t>மறலி அன்ன - </a:t>
            </a:r>
            <a:r>
              <a:rPr lang="en-US" sz="1000" dirty="0" smtClean="0"/>
              <a:t>like the god of death, </a:t>
            </a:r>
            <a:r>
              <a:rPr lang="ta-IN" sz="1000" b="1" dirty="0" smtClean="0"/>
              <a:t>களிற்று மிசை யோனே</a:t>
            </a:r>
            <a:r>
              <a:rPr lang="ta-IN" sz="1000" dirty="0" smtClean="0"/>
              <a:t> - </a:t>
            </a:r>
            <a:r>
              <a:rPr lang="en-US" sz="1000" dirty="0" smtClean="0"/>
              <a:t>rides on an elephant, </a:t>
            </a:r>
            <a:r>
              <a:rPr lang="ta-IN" sz="1000" dirty="0" smtClean="0"/>
              <a:t>களிறே - </a:t>
            </a:r>
            <a:r>
              <a:rPr lang="en-US" sz="1000" dirty="0" smtClean="0"/>
              <a:t>that elephant is, </a:t>
            </a:r>
            <a:r>
              <a:rPr lang="ta-IN" sz="1000" b="1" dirty="0" smtClean="0"/>
              <a:t>முந்நீர்</a:t>
            </a:r>
            <a:r>
              <a:rPr lang="ta-IN" sz="1000" dirty="0" smtClean="0"/>
              <a:t> வழங்கு நாவாய் போலவும் - </a:t>
            </a:r>
            <a:r>
              <a:rPr lang="en-US" sz="1000" dirty="0" smtClean="0"/>
              <a:t>like a boat plying on the ocean, </a:t>
            </a:r>
            <a:r>
              <a:rPr lang="ta-IN" sz="1000" dirty="0" smtClean="0"/>
              <a:t>பன் மீன் நாப்பண் </a:t>
            </a:r>
            <a:r>
              <a:rPr lang="ta-IN" sz="1000" b="1" dirty="0" smtClean="0"/>
              <a:t>திங்கள்</a:t>
            </a:r>
            <a:r>
              <a:rPr lang="ta-IN" sz="1000" dirty="0" smtClean="0"/>
              <a:t> போலவும் - </a:t>
            </a:r>
            <a:r>
              <a:rPr lang="en-US" sz="1000" dirty="0" smtClean="0"/>
              <a:t>like moon between many stars, </a:t>
            </a:r>
            <a:r>
              <a:rPr lang="ta-IN" sz="1000" dirty="0" smtClean="0"/>
              <a:t>சுறவு இனத்து அன்ன - </a:t>
            </a:r>
            <a:r>
              <a:rPr lang="en-US" sz="1000" dirty="0" smtClean="0"/>
              <a:t>like sharks, </a:t>
            </a:r>
            <a:r>
              <a:rPr lang="ta-IN" sz="1000" dirty="0" smtClean="0"/>
              <a:t>வாளோர் - </a:t>
            </a:r>
            <a:r>
              <a:rPr lang="en-US" sz="1000" dirty="0" smtClean="0"/>
              <a:t>those with swords, </a:t>
            </a:r>
            <a:r>
              <a:rPr lang="ta-IN" sz="1000" dirty="0" smtClean="0"/>
              <a:t>மொய்ப்ப - </a:t>
            </a:r>
            <a:r>
              <a:rPr lang="en-US" sz="1000" dirty="0" smtClean="0"/>
              <a:t>surrounded, </a:t>
            </a:r>
            <a:r>
              <a:rPr lang="ta-IN" sz="1000" dirty="0" smtClean="0"/>
              <a:t>மரீஇயோர் - </a:t>
            </a:r>
            <a:r>
              <a:rPr lang="en-US" sz="1000" dirty="0" smtClean="0"/>
              <a:t>those who walk behind (elephant keepers), </a:t>
            </a:r>
            <a:r>
              <a:rPr lang="ta-IN" sz="1000" dirty="0" smtClean="0"/>
              <a:t>அறியாது - </a:t>
            </a:r>
            <a:r>
              <a:rPr lang="en-US" sz="1000" dirty="0" smtClean="0"/>
              <a:t>not knowing, </a:t>
            </a:r>
            <a:r>
              <a:rPr lang="ta-IN" sz="1000" dirty="0" smtClean="0"/>
              <a:t>மைந்து பட்டன்றே - </a:t>
            </a:r>
            <a:r>
              <a:rPr lang="en-US" sz="1000" dirty="0" smtClean="0"/>
              <a:t>has gone into rut, </a:t>
            </a:r>
            <a:r>
              <a:rPr lang="ta-IN" sz="1000" dirty="0" smtClean="0"/>
              <a:t>நோயிலன் ஆகிப் பெயர்கதில் - </a:t>
            </a:r>
            <a:r>
              <a:rPr lang="en-US" sz="1000" dirty="0" smtClean="0"/>
              <a:t>may be return safe without disease, </a:t>
            </a:r>
            <a:r>
              <a:rPr lang="ta-IN" sz="1000" dirty="0" smtClean="0"/>
              <a:t>அம்ம - </a:t>
            </a:r>
            <a:r>
              <a:rPr lang="en-US" sz="1000" dirty="0" smtClean="0"/>
              <a:t>an expletive, </a:t>
            </a:r>
            <a:r>
              <a:rPr lang="ta-IN" sz="1000" dirty="0" smtClean="0"/>
              <a:t>பழன </a:t>
            </a:r>
            <a:r>
              <a:rPr lang="ta-IN" sz="1000" b="1" dirty="0" smtClean="0"/>
              <a:t>மஞ்ஞை உகுத்த பீலி </a:t>
            </a:r>
            <a:r>
              <a:rPr lang="ta-IN" sz="1000" dirty="0" smtClean="0"/>
              <a:t>- </a:t>
            </a:r>
            <a:r>
              <a:rPr lang="en-US" sz="1000" dirty="0" smtClean="0"/>
              <a:t>feathers dropped by peacocks in the fields, </a:t>
            </a:r>
            <a:r>
              <a:rPr lang="ta-IN" sz="1000" dirty="0" smtClean="0"/>
              <a:t>கழனி உழவர் சூட்டொடு தொகுக்கும் - </a:t>
            </a:r>
            <a:r>
              <a:rPr lang="en-US" sz="1000" dirty="0" smtClean="0"/>
              <a:t>farmers collect with sheaves, </a:t>
            </a:r>
            <a:r>
              <a:rPr lang="ta-IN" sz="1000" dirty="0" smtClean="0"/>
              <a:t>கொழு மீன் - </a:t>
            </a:r>
            <a:r>
              <a:rPr lang="en-US" sz="1000" dirty="0" smtClean="0"/>
              <a:t>big/fatty fish, </a:t>
            </a:r>
            <a:r>
              <a:rPr lang="ta-IN" sz="1000" dirty="0" smtClean="0"/>
              <a:t>விளைந்த கள்ளின் - </a:t>
            </a:r>
            <a:r>
              <a:rPr lang="en-US" sz="1000" dirty="0" smtClean="0"/>
              <a:t>aged liquor, </a:t>
            </a:r>
            <a:r>
              <a:rPr lang="ta-IN" sz="1000" b="1" dirty="0" smtClean="0"/>
              <a:t>விழு நீர் வேலி </a:t>
            </a:r>
            <a:r>
              <a:rPr lang="ta-IN" sz="1000" dirty="0" smtClean="0"/>
              <a:t>நாடு கிழவோனே - </a:t>
            </a:r>
            <a:r>
              <a:rPr lang="en-US" sz="1000" dirty="0" smtClean="0"/>
              <a:t>leader of the country with water as fences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305800" cy="1295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Praise of a God: </a:t>
            </a:r>
            <a:r>
              <a:rPr lang="en-US" sz="4000" dirty="0" err="1" smtClean="0"/>
              <a:t>பக்தி</a:t>
            </a:r>
            <a:r>
              <a:rPr lang="en-US" sz="4000" dirty="0" smtClean="0"/>
              <a:t> – The Polemics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1430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Divyaprabandam</a:t>
            </a:r>
            <a:r>
              <a:rPr lang="en-US" dirty="0" smtClean="0"/>
              <a:t>: </a:t>
            </a:r>
            <a:r>
              <a:rPr lang="ta-IN" dirty="0" smtClean="0"/>
              <a:t>2464: </a:t>
            </a:r>
          </a:p>
          <a:p>
            <a:r>
              <a:rPr lang="ta-IN" dirty="0" smtClean="0"/>
              <a:t>வேந்தராய் விண்ணவராய் விண்ணாகித் தண்ணளியாய் </a:t>
            </a:r>
            <a:endParaRPr lang="en-US" dirty="0" smtClean="0"/>
          </a:p>
          <a:p>
            <a:r>
              <a:rPr lang="ta-IN" dirty="0" smtClean="0"/>
              <a:t>மாந்தராய் மாதாய்மற் றெல்லாமாய், - சார்ந்தவர்க்குத் </a:t>
            </a:r>
          </a:p>
          <a:p>
            <a:r>
              <a:rPr lang="ta-IN" dirty="0" smtClean="0"/>
              <a:t>தன்னாற்றான் நேமியான்</a:t>
            </a:r>
            <a:r>
              <a:rPr lang="en-US" dirty="0" smtClean="0"/>
              <a:t> </a:t>
            </a:r>
            <a:r>
              <a:rPr lang="ta-IN" dirty="0" smtClean="0"/>
              <a:t>மால்வண்ணன் தான்கொடுக்கும், </a:t>
            </a:r>
          </a:p>
          <a:p>
            <a:r>
              <a:rPr lang="ta-IN" dirty="0" smtClean="0"/>
              <a:t>பின்னால்தான் செய்யும் பிதிர்</a:t>
            </a:r>
            <a:r>
              <a:rPr lang="en-US" dirty="0" smtClean="0"/>
              <a:t>. 83 </a:t>
            </a:r>
          </a:p>
          <a:p>
            <a:r>
              <a:rPr lang="ta-IN" dirty="0" smtClean="0"/>
              <a:t>பிதிரும் மனமிலேன் பிஞ்ஞகன்</a:t>
            </a:r>
            <a:r>
              <a:rPr lang="en-US" dirty="0" smtClean="0"/>
              <a:t> </a:t>
            </a:r>
            <a:r>
              <a:rPr lang="ta-IN" dirty="0" smtClean="0"/>
              <a:t>றன்னோடு, </a:t>
            </a:r>
          </a:p>
          <a:p>
            <a:r>
              <a:rPr lang="ta-IN" dirty="0" smtClean="0"/>
              <a:t>எதிர்வன் அவனெனக்கு நேரான், - அதிரும் </a:t>
            </a:r>
          </a:p>
          <a:p>
            <a:r>
              <a:rPr lang="ta-IN" dirty="0" smtClean="0"/>
              <a:t>தொழக்காதல் பூண்டேன் தொழில். 84 </a:t>
            </a:r>
          </a:p>
          <a:p>
            <a:r>
              <a:rPr lang="ta-IN" dirty="0" smtClean="0"/>
              <a:t>கழற்கால மன்னனையே கண்ணனையே, நாளும் </a:t>
            </a:r>
          </a:p>
          <a:p>
            <a:r>
              <a:rPr lang="ta-IN" dirty="0" smtClean="0"/>
              <a:t>எதிர்வன் அவனெனக்கு நேரான், - அதிரும்  </a:t>
            </a:r>
            <a:endParaRPr lang="en-US" dirty="0" smtClean="0"/>
          </a:p>
          <a:p>
            <a:r>
              <a:rPr lang="ta-IN" dirty="0" smtClean="0"/>
              <a:t>பிதிரும் மனமிலேன் பிஞ்ஞகன் றன்னோடு</a:t>
            </a:r>
            <a:r>
              <a:rPr lang="en-US" dirty="0" smtClean="0"/>
              <a:t> (</a:t>
            </a:r>
            <a:r>
              <a:rPr lang="ta-IN" dirty="0" smtClean="0"/>
              <a:t>திருமழிசையாழ்வார்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He is the King, a celestial and he becomes the Sky!  His cold heart makes him a human, woman and all the others.  He is the  one with a discus cherishes those who adore him.  He makes all wonders!  I am not of very fond of the wonders of Siva the destroyer.  Siva is against my will and </a:t>
            </a:r>
            <a:r>
              <a:rPr lang="en-US" dirty="0" err="1" smtClean="0"/>
              <a:t>Thirumal</a:t>
            </a:r>
            <a:r>
              <a:rPr lang="en-US" dirty="0" smtClean="0"/>
              <a:t> is in my liking.  I fell in love with Him.  I am always before him. He is the King with a bracelet; He is the dark colored one.   My mind is not in any favor of any type of wonders of Siva the destroyer!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r>
              <a:rPr lang="en-US" dirty="0" smtClean="0"/>
              <a:t>Philosophy vs. Religion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777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Tirum</a:t>
            </a:r>
            <a:r>
              <a:rPr lang="en-US" dirty="0" smtClean="0"/>
              <a:t>: </a:t>
            </a:r>
            <a:r>
              <a:rPr lang="ta-IN" dirty="0" smtClean="0"/>
              <a:t>2770</a:t>
            </a:r>
            <a:br>
              <a:rPr lang="ta-IN" dirty="0" smtClean="0"/>
            </a:br>
            <a:r>
              <a:rPr lang="ta-IN" dirty="0"/>
              <a:t>நெற்றிக்கு நேரே புருவத்து இடைவெளி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உற்றுற்றுப் பார்க்க ஒளிவிடு மந்திரம்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பற்றுக்குப் </a:t>
            </a:r>
            <a:r>
              <a:rPr lang="ta-IN" dirty="0" smtClean="0"/>
              <a:t>பற்றா</a:t>
            </a:r>
            <a:r>
              <a:rPr lang="en-US" dirty="0" smtClean="0"/>
              <a:t>க</a:t>
            </a:r>
            <a:r>
              <a:rPr lang="ta-IN" dirty="0" smtClean="0"/>
              <a:t>ப் </a:t>
            </a:r>
            <a:r>
              <a:rPr lang="ta-IN" dirty="0"/>
              <a:t>பரமன் இருந்திடம்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சிற்றம் பலமென்று சேர்ந்துகொண் டேனே</a:t>
            </a:r>
            <a:r>
              <a:rPr lang="ta-IN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Between the eyebrows on the forehead</a:t>
            </a:r>
          </a:p>
          <a:p>
            <a:r>
              <a:rPr lang="en-US" dirty="0" smtClean="0"/>
              <a:t>Observe </a:t>
            </a:r>
            <a:r>
              <a:rPr lang="en-US" dirty="0"/>
              <a:t>the Mantra that radiates</a:t>
            </a:r>
          </a:p>
          <a:p>
            <a:r>
              <a:rPr lang="en-US" dirty="0" smtClean="0"/>
              <a:t>Dedicated </a:t>
            </a:r>
            <a:r>
              <a:rPr lang="en-US" dirty="0"/>
              <a:t>feel the Graceful Lord</a:t>
            </a:r>
          </a:p>
          <a:p>
            <a:r>
              <a:rPr lang="en-US" dirty="0" smtClean="0"/>
              <a:t>That </a:t>
            </a:r>
            <a:r>
              <a:rPr lang="en-US" dirty="0"/>
              <a:t>is </a:t>
            </a:r>
            <a:r>
              <a:rPr lang="en-US" i="1" dirty="0" err="1" smtClean="0"/>
              <a:t>Ci</a:t>
            </a:r>
            <a:r>
              <a:rPr lang="en-US" dirty="0" err="1" smtClean="0"/>
              <a:t>ṟṟ</a:t>
            </a:r>
            <a:r>
              <a:rPr lang="en-US" i="1" dirty="0" err="1" smtClean="0"/>
              <a:t>ampalam</a:t>
            </a:r>
            <a:r>
              <a:rPr lang="en-US" dirty="0"/>
              <a:t>, where I reached by his grace.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200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tradition of </a:t>
            </a:r>
            <a:r>
              <a:rPr lang="en-US" dirty="0" err="1" smtClean="0"/>
              <a:t>Tiruppāvai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1600" b="1" dirty="0" smtClean="0"/>
              <a:t>ஆண்டாள் </a:t>
            </a:r>
            <a:r>
              <a:rPr lang="en-US" sz="1600" b="1" dirty="0" smtClean="0"/>
              <a:t>- </a:t>
            </a:r>
            <a:r>
              <a:rPr lang="ta-IN" sz="1600" b="1" dirty="0" smtClean="0"/>
              <a:t>திருப்பாவை</a:t>
            </a:r>
          </a:p>
          <a:p>
            <a:r>
              <a:rPr lang="ta-IN" dirty="0" smtClean="0"/>
              <a:t>474: </a:t>
            </a:r>
            <a:br>
              <a:rPr lang="ta-IN" dirty="0" smtClean="0"/>
            </a:br>
            <a:r>
              <a:rPr lang="ta-IN" dirty="0" smtClean="0"/>
              <a:t>மார்கழித் திங்கள் மதி நிறைந்த நன்னாளால் </a:t>
            </a:r>
            <a:br>
              <a:rPr lang="ta-IN" dirty="0" smtClean="0"/>
            </a:br>
            <a:r>
              <a:rPr lang="ta-IN" dirty="0" smtClean="0"/>
              <a:t>நீராடப் போதுவீர் போதுமினோ நேரிழையீர் </a:t>
            </a:r>
            <a:br>
              <a:rPr lang="ta-IN" dirty="0" smtClean="0"/>
            </a:br>
            <a:r>
              <a:rPr lang="ta-IN" dirty="0" smtClean="0"/>
              <a:t>சீர் மல்கும் ஆயப்பாடிச் செல்வச் சிறுமீர்காள் </a:t>
            </a:r>
            <a:br>
              <a:rPr lang="ta-IN" dirty="0" smtClean="0"/>
            </a:br>
            <a:r>
              <a:rPr lang="ta-IN" dirty="0" smtClean="0"/>
              <a:t>கூர்வேல் கொடுந்தொழிலன் நந்தகோபன் குமரன் </a:t>
            </a:r>
            <a:br>
              <a:rPr lang="ta-IN" dirty="0" smtClean="0"/>
            </a:br>
            <a:r>
              <a:rPr lang="ta-IN" dirty="0" smtClean="0"/>
              <a:t>ஏரார்ந்த கண்ணி யசோதை இளம் சிங்கம் </a:t>
            </a:r>
            <a:br>
              <a:rPr lang="ta-IN" dirty="0" smtClean="0"/>
            </a:br>
            <a:r>
              <a:rPr lang="ta-IN" dirty="0" smtClean="0"/>
              <a:t>கார் மேனி செங்கண் கதிர் மதியம் போல் முகத்தான் </a:t>
            </a:r>
            <a:br>
              <a:rPr lang="ta-IN" dirty="0" smtClean="0"/>
            </a:br>
            <a:r>
              <a:rPr lang="ta-IN" dirty="0" smtClean="0"/>
              <a:t>நாராயணனே நமக்கே பறை தருவான் </a:t>
            </a:r>
            <a:br>
              <a:rPr lang="ta-IN" dirty="0" smtClean="0"/>
            </a:br>
            <a:r>
              <a:rPr lang="ta-IN" dirty="0" smtClean="0"/>
              <a:t>பாரோர் புகழப் படிந்தேலோர் எம்பாவாய் 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Conceptualization of Chidambaram Temple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716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Tirum</a:t>
            </a:r>
            <a:r>
              <a:rPr lang="en-US" dirty="0" smtClean="0"/>
              <a:t>: </a:t>
            </a:r>
            <a:r>
              <a:rPr lang="ta-IN" dirty="0" smtClean="0"/>
              <a:t>2840</a:t>
            </a:r>
            <a:br>
              <a:rPr lang="ta-IN" dirty="0" smtClean="0"/>
            </a:br>
            <a:r>
              <a:rPr lang="ta-IN" dirty="0"/>
              <a:t>உருவன்றி யேநின்று உருவம் புணர்க்கும்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கருவன்றி யேநின்று தான்கரு வாகும்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அருவன்றி யேநின்ற மாயப் பிரானைக்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குருவன்றி யாவர்க்கும் கூடஒண் ணாதே.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He has no form, but he forms the basis of all forms. </a:t>
            </a:r>
          </a:p>
          <a:p>
            <a:r>
              <a:rPr lang="en-US" dirty="0"/>
              <a:t>He is the Cosmic eye, the pervading power of all creations</a:t>
            </a:r>
          </a:p>
          <a:p>
            <a:r>
              <a:rPr lang="en-US" dirty="0"/>
              <a:t>It is impossible for anyone to reach him without </a:t>
            </a:r>
            <a:r>
              <a:rPr lang="en-US" dirty="0" smtClean="0"/>
              <a:t>attaining </a:t>
            </a:r>
            <a:r>
              <a:rPr lang="en-US" dirty="0"/>
              <a:t>his grace.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Human’s ability to realize the power within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Tirum</a:t>
            </a:r>
            <a:r>
              <a:rPr lang="en-US" dirty="0" smtClean="0"/>
              <a:t>: </a:t>
            </a:r>
            <a:r>
              <a:rPr lang="ta-IN" dirty="0" smtClean="0"/>
              <a:t>2017</a:t>
            </a:r>
            <a:br>
              <a:rPr lang="ta-IN" dirty="0" smtClean="0"/>
            </a:br>
            <a:r>
              <a:rPr lang="ta-IN" dirty="0"/>
              <a:t>சீவன் எனச்சிவன் என்னவே றில்லை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சீவ னார்சிவ னாரை அறிகிலர்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சீவ னார்சிவ னாரை அறிந்தபின்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சீவ னார்சிவ னாயிட்டு இருப்பரே</a:t>
            </a:r>
            <a:r>
              <a:rPr lang="ta-IN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Soul and </a:t>
            </a:r>
            <a:r>
              <a:rPr lang="en-US" dirty="0" err="1"/>
              <a:t>Ś</a:t>
            </a:r>
            <a:r>
              <a:rPr lang="en-US" dirty="0" err="1" smtClean="0"/>
              <a:t>ivan</a:t>
            </a:r>
            <a:r>
              <a:rPr lang="en-US" dirty="0" smtClean="0"/>
              <a:t> </a:t>
            </a:r>
            <a:r>
              <a:rPr lang="en-US" dirty="0"/>
              <a:t>are two different entities,</a:t>
            </a:r>
          </a:p>
          <a:p>
            <a:r>
              <a:rPr lang="en-US" dirty="0" smtClean="0"/>
              <a:t>when </a:t>
            </a:r>
            <a:r>
              <a:rPr lang="en-US" dirty="0"/>
              <a:t>the soul the soul is incapable of experiencing the </a:t>
            </a:r>
            <a:r>
              <a:rPr lang="en-US" dirty="0" err="1"/>
              <a:t>Ś</a:t>
            </a:r>
            <a:r>
              <a:rPr lang="en-US" dirty="0" err="1" smtClean="0"/>
              <a:t>ivan</a:t>
            </a:r>
            <a:r>
              <a:rPr lang="en-US" dirty="0"/>
              <a:t>.</a:t>
            </a:r>
          </a:p>
          <a:p>
            <a:r>
              <a:rPr lang="en-US" dirty="0"/>
              <a:t>When the soul realizes the </a:t>
            </a:r>
            <a:r>
              <a:rPr lang="en-US" dirty="0" err="1"/>
              <a:t>Ś</a:t>
            </a:r>
            <a:r>
              <a:rPr lang="en-US" dirty="0" err="1" smtClean="0"/>
              <a:t>ivan</a:t>
            </a:r>
            <a:r>
              <a:rPr lang="en-US" dirty="0" smtClean="0"/>
              <a:t> </a:t>
            </a:r>
            <a:r>
              <a:rPr lang="en-US" dirty="0"/>
              <a:t>within,</a:t>
            </a:r>
          </a:p>
          <a:p>
            <a:r>
              <a:rPr lang="en-US" dirty="0" smtClean="0"/>
              <a:t>The </a:t>
            </a:r>
            <a:r>
              <a:rPr lang="en-US" dirty="0"/>
              <a:t>soul and the </a:t>
            </a:r>
            <a:r>
              <a:rPr lang="en-US" dirty="0" err="1"/>
              <a:t>Ś</a:t>
            </a:r>
            <a:r>
              <a:rPr lang="en-US" dirty="0" err="1" smtClean="0"/>
              <a:t>ivan</a:t>
            </a:r>
            <a:r>
              <a:rPr lang="en-US" dirty="0" smtClean="0"/>
              <a:t> </a:t>
            </a:r>
            <a:r>
              <a:rPr lang="en-US" dirty="0"/>
              <a:t>appear as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Body as a Spiritual entity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057400"/>
            <a:ext cx="640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Tirum</a:t>
            </a:r>
            <a:r>
              <a:rPr lang="en-US" dirty="0" smtClean="0"/>
              <a:t>:</a:t>
            </a:r>
            <a:r>
              <a:rPr lang="ta-IN" dirty="0" smtClean="0"/>
              <a:t>1823</a:t>
            </a:r>
            <a:br>
              <a:rPr lang="ta-IN" dirty="0" smtClean="0"/>
            </a:br>
            <a:r>
              <a:rPr lang="ta-IN" dirty="0"/>
              <a:t>உள்ளம் பெருங்கோயில் ஊனுடம்பு ஆலயம்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வள்ளற் பிரானார்க்கு வாய்கோ புரவாசல்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தெள்ளத் தெளிந்தார்க்குச் சீவன் சிவலிங்கம்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கள்ளப் புலன்ஐந்தும் காளா மணிவிளக்கே.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Mind is the magnificent temple, the fleshy body is the temple</a:t>
            </a:r>
          </a:p>
          <a:p>
            <a:r>
              <a:rPr lang="en-US" dirty="0" smtClean="0"/>
              <a:t>For </a:t>
            </a:r>
            <a:r>
              <a:rPr lang="en-US" dirty="0"/>
              <a:t>the generous </a:t>
            </a:r>
            <a:r>
              <a:rPr lang="en-US" dirty="0" smtClean="0"/>
              <a:t>Lord, </a:t>
            </a:r>
            <a:r>
              <a:rPr lang="en-US" dirty="0"/>
              <a:t>mouth is the gateway</a:t>
            </a:r>
          </a:p>
          <a:p>
            <a:r>
              <a:rPr lang="en-US" dirty="0" smtClean="0"/>
              <a:t>For </a:t>
            </a:r>
            <a:r>
              <a:rPr lang="en-US" dirty="0"/>
              <a:t>the enlightened </a:t>
            </a:r>
            <a:r>
              <a:rPr lang="en-US" dirty="0" smtClean="0"/>
              <a:t>ones, </a:t>
            </a:r>
            <a:r>
              <a:rPr lang="en-US" dirty="0"/>
              <a:t>the </a:t>
            </a:r>
            <a:r>
              <a:rPr lang="en-US" dirty="0" smtClean="0"/>
              <a:t>soul(</a:t>
            </a:r>
            <a:r>
              <a:rPr lang="en-US" dirty="0" err="1" smtClean="0"/>
              <a:t>Śivan</a:t>
            </a:r>
            <a:r>
              <a:rPr lang="en-US" dirty="0"/>
              <a:t>) is the </a:t>
            </a:r>
            <a:r>
              <a:rPr lang="en-US" dirty="0" err="1" smtClean="0"/>
              <a:t>Śiva</a:t>
            </a:r>
            <a:r>
              <a:rPr lang="en-US" dirty="0" smtClean="0"/>
              <a:t> </a:t>
            </a:r>
            <a:r>
              <a:rPr lang="en-US" dirty="0" err="1" smtClean="0"/>
              <a:t>Liṅ</a:t>
            </a:r>
            <a:r>
              <a:rPr lang="en-US" dirty="0" err="1"/>
              <a:t>k</a:t>
            </a:r>
            <a:r>
              <a:rPr lang="en-US" dirty="0" err="1" smtClean="0"/>
              <a:t>a</a:t>
            </a:r>
            <a:endParaRPr lang="en-US" dirty="0"/>
          </a:p>
          <a:p>
            <a:r>
              <a:rPr lang="en-US" dirty="0" smtClean="0"/>
              <a:t>All </a:t>
            </a:r>
            <a:r>
              <a:rPr lang="en-US" dirty="0"/>
              <a:t>the five senses are </a:t>
            </a:r>
            <a:r>
              <a:rPr lang="en-US" dirty="0" smtClean="0"/>
              <a:t>thus the </a:t>
            </a:r>
            <a:r>
              <a:rPr lang="en-US" dirty="0"/>
              <a:t>ceaseless sacred </a:t>
            </a:r>
            <a:r>
              <a:rPr lang="en-US" dirty="0" smtClean="0"/>
              <a:t>lamps.</a:t>
            </a:r>
          </a:p>
          <a:p>
            <a:endParaRPr lang="en-US" dirty="0"/>
          </a:p>
          <a:p>
            <a:r>
              <a:rPr lang="en-US" dirty="0" smtClean="0"/>
              <a:t>Cf. the tradition of “</a:t>
            </a:r>
            <a:r>
              <a:rPr lang="en-US" dirty="0" err="1" smtClean="0"/>
              <a:t>nantā</a:t>
            </a:r>
            <a:r>
              <a:rPr lang="en-US" dirty="0" smtClean="0"/>
              <a:t> </a:t>
            </a:r>
            <a:r>
              <a:rPr lang="en-US" dirty="0" err="1" smtClean="0"/>
              <a:t>viḷakku</a:t>
            </a:r>
            <a:r>
              <a:rPr lang="en-US" dirty="0" smtClean="0"/>
              <a:t>” during the </a:t>
            </a:r>
            <a:r>
              <a:rPr lang="en-US" dirty="0" err="1" smtClean="0"/>
              <a:t>Chōḻā's</a:t>
            </a:r>
            <a:r>
              <a:rPr lang="en-US" dirty="0" smtClean="0"/>
              <a:t> tradition and the idea of  </a:t>
            </a:r>
            <a:r>
              <a:rPr lang="en-US" dirty="0" err="1" smtClean="0"/>
              <a:t>காளா</a:t>
            </a:r>
            <a:r>
              <a:rPr lang="en-US" dirty="0" smtClean="0"/>
              <a:t> </a:t>
            </a:r>
            <a:r>
              <a:rPr lang="en-US" dirty="0" err="1" smtClean="0"/>
              <a:t>மணிவிளக்கு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585</Words>
  <Application>Microsoft Office PowerPoint</Application>
  <PresentationFormat>On-screen Show (4:3)</PresentationFormat>
  <Paragraphs>117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Latha</vt:lpstr>
      <vt:lpstr>Wingdings 2</vt:lpstr>
      <vt:lpstr>Flow</vt:lpstr>
      <vt:lpstr>Tamil Textual Tradition: Making and Re-making of the lives of the Tamils</vt:lpstr>
      <vt:lpstr>Words of Wisdom and Tamilness</vt:lpstr>
      <vt:lpstr>PowerPoint Presentation</vt:lpstr>
      <vt:lpstr>Praise of a God: பக்தி – The Polemics</vt:lpstr>
      <vt:lpstr>Philosophy vs. Religion</vt:lpstr>
      <vt:lpstr>The tradition of Tiruppāvai </vt:lpstr>
      <vt:lpstr>Conceptualization of Chidambaram Temple</vt:lpstr>
      <vt:lpstr>Human’s ability to realize the power within</vt:lpstr>
      <vt:lpstr>Human Body as a Spiritual entity</vt:lpstr>
      <vt:lpstr>Tamil Textual Tradition</vt:lpstr>
      <vt:lpstr>Tamils’ lives:</vt:lpstr>
      <vt:lpstr>   270.  அன்பு சிவம் இரண்டு என்பர் அறிவிலார்  அன்பே சிவமாவது ஆரும் அறிகிலார்  அன்பே சிவமாவது ஆரும் அறிந்தபின்  அன்பே சிவமாய் அமர்ந்திருந் தாரே. 1 </vt:lpstr>
    </vt:vector>
  </TitlesOfParts>
  <Company>UPHS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Tamil Textual Tradition: Making and re-making of the lives of the Tamils</dc:title>
  <dc:creator>renganav</dc:creator>
  <cp:lastModifiedBy>Vasu Renganathan</cp:lastModifiedBy>
  <cp:revision>34</cp:revision>
  <dcterms:created xsi:type="dcterms:W3CDTF">2013-08-11T23:30:07Z</dcterms:created>
  <dcterms:modified xsi:type="dcterms:W3CDTF">2015-10-17T23:34:04Z</dcterms:modified>
</cp:coreProperties>
</file>